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9" r:id="rId4"/>
    <p:sldId id="260" r:id="rId5"/>
    <p:sldId id="272" r:id="rId6"/>
    <p:sldId id="262" r:id="rId7"/>
    <p:sldId id="263" r:id="rId8"/>
    <p:sldId id="261" r:id="rId9"/>
    <p:sldId id="271" r:id="rId10"/>
    <p:sldId id="269" r:id="rId11"/>
    <p:sldId id="270" r:id="rId12"/>
    <p:sldId id="264" r:id="rId13"/>
    <p:sldId id="265" r:id="rId14"/>
    <p:sldId id="266" r:id="rId15"/>
    <p:sldId id="267" r:id="rId16"/>
    <p:sldId id="268" r:id="rId17"/>
    <p:sldId id="273" r:id="rId18"/>
    <p:sldId id="274" r:id="rId19"/>
    <p:sldId id="275" r:id="rId20"/>
    <p:sldId id="279" r:id="rId21"/>
    <p:sldId id="276" r:id="rId22"/>
    <p:sldId id="277" r:id="rId23"/>
    <p:sldId id="278" r:id="rId24"/>
    <p:sldId id="280" r:id="rId25"/>
    <p:sldId id="281" r:id="rId26"/>
    <p:sldId id="283" r:id="rId27"/>
    <p:sldId id="284" r:id="rId28"/>
    <p:sldId id="285" r:id="rId29"/>
    <p:sldId id="282" r:id="rId30"/>
    <p:sldId id="297" r:id="rId31"/>
    <p:sldId id="286" r:id="rId32"/>
    <p:sldId id="288" r:id="rId33"/>
    <p:sldId id="292" r:id="rId34"/>
    <p:sldId id="293" r:id="rId35"/>
    <p:sldId id="289" r:id="rId36"/>
    <p:sldId id="294" r:id="rId37"/>
    <p:sldId id="290" r:id="rId38"/>
    <p:sldId id="291" r:id="rId39"/>
    <p:sldId id="295" r:id="rId40"/>
    <p:sldId id="296" r:id="rId41"/>
    <p:sldId id="298" r:id="rId42"/>
    <p:sldId id="299" r:id="rId43"/>
    <p:sldId id="300" r:id="rId44"/>
    <p:sldId id="301" r:id="rId45"/>
    <p:sldId id="302"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1" autoAdjust="0"/>
    <p:restoredTop sz="94660"/>
  </p:normalViewPr>
  <p:slideViewPr>
    <p:cSldViewPr>
      <p:cViewPr>
        <p:scale>
          <a:sx n="140" d="100"/>
          <a:sy n="140" d="100"/>
        </p:scale>
        <p:origin x="283" y="-11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22C36-9B1A-48C6-AF0D-757DB5E931CC}" type="datetimeFigureOut">
              <a:rPr lang="cs-CZ" smtClean="0"/>
              <a:t>29.10.2024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76E90-D83D-448A-AD45-A8862C2AD9DF}" type="slidenum">
              <a:rPr lang="cs-CZ" smtClean="0"/>
              <a:t>‹#›</a:t>
            </a:fld>
            <a:endParaRPr lang="cs-CZ"/>
          </a:p>
        </p:txBody>
      </p:sp>
    </p:spTree>
    <p:extLst>
      <p:ext uri="{BB962C8B-B14F-4D97-AF65-F5344CB8AC3E}">
        <p14:creationId xmlns:p14="http://schemas.microsoft.com/office/powerpoint/2010/main" val="265121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EF99271-BDA1-4CE6-AB68-E2E90BFBD0FC}" type="datetimeFigureOut">
              <a:rPr lang="cs-CZ" smtClean="0"/>
              <a:t>29.10.2024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207276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EF99271-BDA1-4CE6-AB68-E2E90BFBD0FC}" type="datetimeFigureOut">
              <a:rPr lang="cs-CZ" smtClean="0"/>
              <a:t>29.10.2024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416610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EF99271-BDA1-4CE6-AB68-E2E90BFBD0FC}" type="datetimeFigureOut">
              <a:rPr lang="cs-CZ" smtClean="0"/>
              <a:t>29.10.2024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232090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EF99271-BDA1-4CE6-AB68-E2E90BFBD0FC}" type="datetimeFigureOut">
              <a:rPr lang="cs-CZ" smtClean="0"/>
              <a:t>29.10.2024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65963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EF99271-BDA1-4CE6-AB68-E2E90BFBD0FC}" type="datetimeFigureOut">
              <a:rPr lang="cs-CZ" smtClean="0"/>
              <a:t>29.10.2024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15409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EF99271-BDA1-4CE6-AB68-E2E90BFBD0FC}" type="datetimeFigureOut">
              <a:rPr lang="cs-CZ" smtClean="0"/>
              <a:t>29.10.2024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199477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EF99271-BDA1-4CE6-AB68-E2E90BFBD0FC}" type="datetimeFigureOut">
              <a:rPr lang="cs-CZ" smtClean="0"/>
              <a:t>29.10.2024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28502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EF99271-BDA1-4CE6-AB68-E2E90BFBD0FC}" type="datetimeFigureOut">
              <a:rPr lang="cs-CZ" smtClean="0"/>
              <a:t>29.10.2024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335726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EF99271-BDA1-4CE6-AB68-E2E90BFBD0FC}" type="datetimeFigureOut">
              <a:rPr lang="cs-CZ" smtClean="0"/>
              <a:t>29.10.2024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399148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EF99271-BDA1-4CE6-AB68-E2E90BFBD0FC}" type="datetimeFigureOut">
              <a:rPr lang="cs-CZ" smtClean="0"/>
              <a:t>29.10.2024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408446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EF99271-BDA1-4CE6-AB68-E2E90BFBD0FC}" type="datetimeFigureOut">
              <a:rPr lang="cs-CZ" smtClean="0"/>
              <a:t>29.10.2024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D5D4275-92B8-493D-A38E-69499E5BE192}" type="slidenum">
              <a:rPr lang="cs-CZ" smtClean="0"/>
              <a:t>‹#›</a:t>
            </a:fld>
            <a:endParaRPr lang="cs-CZ"/>
          </a:p>
        </p:txBody>
      </p:sp>
    </p:spTree>
    <p:extLst>
      <p:ext uri="{BB962C8B-B14F-4D97-AF65-F5344CB8AC3E}">
        <p14:creationId xmlns:p14="http://schemas.microsoft.com/office/powerpoint/2010/main" val="409206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99271-BDA1-4CE6-AB68-E2E90BFBD0FC}" type="datetimeFigureOut">
              <a:rPr lang="cs-CZ" smtClean="0"/>
              <a:t>29.10.2024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D4275-92B8-493D-A38E-69499E5BE192}" type="slidenum">
              <a:rPr lang="cs-CZ" smtClean="0"/>
              <a:t>‹#›</a:t>
            </a:fld>
            <a:endParaRPr lang="cs-CZ"/>
          </a:p>
        </p:txBody>
      </p:sp>
    </p:spTree>
    <p:extLst>
      <p:ext uri="{BB962C8B-B14F-4D97-AF65-F5344CB8AC3E}">
        <p14:creationId xmlns:p14="http://schemas.microsoft.com/office/powerpoint/2010/main" val="38487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18.jpe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052736"/>
            <a:ext cx="7772400" cy="1470025"/>
          </a:xfrm>
        </p:spPr>
        <p:txBody>
          <a:bodyPr/>
          <a:lstStyle/>
          <a:p>
            <a:r>
              <a:rPr lang="cs-CZ" dirty="0"/>
              <a:t>Medicinální plyny</a:t>
            </a:r>
            <a:endParaRPr lang="en-US" strike="sngStrike" dirty="0"/>
          </a:p>
        </p:txBody>
      </p:sp>
      <p:sp>
        <p:nvSpPr>
          <p:cNvPr id="3" name="Podnadpis 2"/>
          <p:cNvSpPr>
            <a:spLocks noGrp="1"/>
          </p:cNvSpPr>
          <p:nvPr>
            <p:ph type="subTitle" idx="1"/>
          </p:nvPr>
        </p:nvSpPr>
        <p:spPr>
          <a:xfrm>
            <a:off x="1331640" y="2996952"/>
            <a:ext cx="6400800" cy="576064"/>
          </a:xfrm>
        </p:spPr>
        <p:txBody>
          <a:bodyPr>
            <a:normAutofit fontScale="85000" lnSpcReduction="10000"/>
          </a:bodyPr>
          <a:lstStyle/>
          <a:p>
            <a:r>
              <a:rPr lang="cs-CZ" dirty="0"/>
              <a:t>Přednáška č. X </a:t>
            </a:r>
            <a:r>
              <a:rPr lang="en-US" dirty="0"/>
              <a:t>– </a:t>
            </a:r>
            <a:r>
              <a:rPr lang="cs-CZ" dirty="0"/>
              <a:t>Výroba medicinálních plynů</a:t>
            </a:r>
            <a:endParaRPr lang="en-US" dirty="0"/>
          </a:p>
        </p:txBody>
      </p:sp>
      <p:sp>
        <p:nvSpPr>
          <p:cNvPr id="7" name="TextovéPole 6">
            <a:extLst>
              <a:ext uri="{FF2B5EF4-FFF2-40B4-BE49-F238E27FC236}">
                <a16:creationId xmlns:a16="http://schemas.microsoft.com/office/drawing/2014/main" xmlns="" id="{25471176-A67F-4140-9619-AF9B845D3BD0}"/>
              </a:ext>
            </a:extLst>
          </p:cNvPr>
          <p:cNvSpPr txBox="1"/>
          <p:nvPr/>
        </p:nvSpPr>
        <p:spPr>
          <a:xfrm>
            <a:off x="3635896" y="2522761"/>
            <a:ext cx="2088232" cy="369332"/>
          </a:xfrm>
          <a:prstGeom prst="rect">
            <a:avLst/>
          </a:prstGeom>
          <a:noFill/>
        </p:spPr>
        <p:txBody>
          <a:bodyPr wrap="square">
            <a:spAutoFit/>
          </a:bodyPr>
          <a:lstStyle/>
          <a:p>
            <a:r>
              <a:rPr lang="cs-CZ" dirty="0"/>
              <a:t>Ing. Ondřej Burian </a:t>
            </a:r>
            <a:endParaRPr lang="en-US" dirty="0"/>
          </a:p>
        </p:txBody>
      </p:sp>
      <p:pic>
        <p:nvPicPr>
          <p:cNvPr id="4" name="Obrázek 3">
            <a:extLst>
              <a:ext uri="{FF2B5EF4-FFF2-40B4-BE49-F238E27FC236}">
                <a16:creationId xmlns:a16="http://schemas.microsoft.com/office/drawing/2014/main" xmlns="" id="{1A28C0AD-B26B-47DA-97BB-99A3540EAB09}"/>
              </a:ext>
            </a:extLst>
          </p:cNvPr>
          <p:cNvPicPr>
            <a:picLocks noChangeAspect="1"/>
          </p:cNvPicPr>
          <p:nvPr/>
        </p:nvPicPr>
        <p:blipFill>
          <a:blip r:embed="rId2"/>
          <a:stretch>
            <a:fillRect/>
          </a:stretch>
        </p:blipFill>
        <p:spPr>
          <a:xfrm>
            <a:off x="3065030" y="3551947"/>
            <a:ext cx="2657888" cy="3093735"/>
          </a:xfrm>
          <a:prstGeom prst="rect">
            <a:avLst/>
          </a:prstGeom>
        </p:spPr>
      </p:pic>
    </p:spTree>
    <p:extLst>
      <p:ext uri="{BB962C8B-B14F-4D97-AF65-F5344CB8AC3E}">
        <p14:creationId xmlns:p14="http://schemas.microsoft.com/office/powerpoint/2010/main" val="4247599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jalonzeolite.com/wp-content/uploads/2021/04/lADPDiQ3Ocr1F5fNBDjNBDg_1080_1080.jpg">
            <a:extLst>
              <a:ext uri="{FF2B5EF4-FFF2-40B4-BE49-F238E27FC236}">
                <a16:creationId xmlns:a16="http://schemas.microsoft.com/office/drawing/2014/main" xmlns="" id="{9BDB1C54-38A4-464A-BD00-FAB1826F2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4653136" cy="465313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jalonzeolite.com/wp-content/uploads/2021/04/5-1-scaled-1-1.jpg">
            <a:extLst>
              <a:ext uri="{FF2B5EF4-FFF2-40B4-BE49-F238E27FC236}">
                <a16:creationId xmlns:a16="http://schemas.microsoft.com/office/drawing/2014/main" xmlns="" id="{7EC25992-83C9-451A-B644-6007E9425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179" y="3010197"/>
            <a:ext cx="3485762" cy="2322389"/>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xmlns="" id="{828A3358-E951-445D-9274-08273D5E08FA}"/>
              </a:ext>
            </a:extLst>
          </p:cNvPr>
          <p:cNvSpPr txBox="1"/>
          <p:nvPr/>
        </p:nvSpPr>
        <p:spPr>
          <a:xfrm>
            <a:off x="1695211" y="376203"/>
            <a:ext cx="5328592" cy="954107"/>
          </a:xfrm>
          <a:prstGeom prst="rect">
            <a:avLst/>
          </a:prstGeom>
          <a:noFill/>
        </p:spPr>
        <p:txBody>
          <a:bodyPr wrap="square" rtlCol="0">
            <a:spAutoFit/>
          </a:bodyPr>
          <a:lstStyle/>
          <a:p>
            <a:pPr algn="ctr"/>
            <a:r>
              <a:rPr lang="cs-CZ" sz="2800" dirty="0"/>
              <a:t>Adsorpce na molekulárním sítu (PSA – </a:t>
            </a:r>
            <a:r>
              <a:rPr lang="cs-CZ" sz="2800" dirty="0" err="1"/>
              <a:t>Pressure</a:t>
            </a:r>
            <a:r>
              <a:rPr lang="cs-CZ" sz="2800" dirty="0"/>
              <a:t> Swing </a:t>
            </a:r>
            <a:r>
              <a:rPr lang="cs-CZ" sz="2800" dirty="0" err="1"/>
              <a:t>Adsorbtion</a:t>
            </a:r>
            <a:r>
              <a:rPr lang="cs-CZ" sz="2800" dirty="0"/>
              <a:t>)</a:t>
            </a:r>
          </a:p>
        </p:txBody>
      </p:sp>
    </p:spTree>
    <p:extLst>
      <p:ext uri="{BB962C8B-B14F-4D97-AF65-F5344CB8AC3E}">
        <p14:creationId xmlns:p14="http://schemas.microsoft.com/office/powerpoint/2010/main" val="3217574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0.wp.com/bhioxygen.org/wp-content/uploads/2023/09/PSA-plant-components-1.png?fit=808%2C474&amp;ssl=1">
            <a:extLst>
              <a:ext uri="{FF2B5EF4-FFF2-40B4-BE49-F238E27FC236}">
                <a16:creationId xmlns:a16="http://schemas.microsoft.com/office/drawing/2014/main" xmlns="" id="{3DB2D74B-0586-43DA-BD64-BC5535807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20" y="992194"/>
            <a:ext cx="8307760" cy="487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46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247B5B1-929C-4502-980C-5F4D328C758C}"/>
              </a:ext>
            </a:extLst>
          </p:cNvPr>
          <p:cNvSpPr txBox="1"/>
          <p:nvPr/>
        </p:nvSpPr>
        <p:spPr>
          <a:xfrm>
            <a:off x="899591" y="215680"/>
            <a:ext cx="7344816" cy="523220"/>
          </a:xfrm>
          <a:prstGeom prst="rect">
            <a:avLst/>
          </a:prstGeom>
          <a:noFill/>
        </p:spPr>
        <p:txBody>
          <a:bodyPr wrap="square" rtlCol="0">
            <a:spAutoFit/>
          </a:bodyPr>
          <a:lstStyle/>
          <a:p>
            <a:pPr algn="ctr"/>
            <a:r>
              <a:rPr lang="cs-CZ" sz="2800" dirty="0"/>
              <a:t>Výroba oxidu dusného</a:t>
            </a:r>
          </a:p>
        </p:txBody>
      </p:sp>
      <p:sp>
        <p:nvSpPr>
          <p:cNvPr id="2" name="TextovéPole 1">
            <a:extLst>
              <a:ext uri="{FF2B5EF4-FFF2-40B4-BE49-F238E27FC236}">
                <a16:creationId xmlns:a16="http://schemas.microsoft.com/office/drawing/2014/main" xmlns="" id="{8E62B60F-7291-40FE-A2A2-DE72552C952E}"/>
              </a:ext>
            </a:extLst>
          </p:cNvPr>
          <p:cNvSpPr txBox="1"/>
          <p:nvPr/>
        </p:nvSpPr>
        <p:spPr>
          <a:xfrm>
            <a:off x="395536" y="836712"/>
            <a:ext cx="7560840" cy="646331"/>
          </a:xfrm>
          <a:prstGeom prst="rect">
            <a:avLst/>
          </a:prstGeom>
          <a:noFill/>
        </p:spPr>
        <p:txBody>
          <a:bodyPr wrap="square" rtlCol="0">
            <a:spAutoFit/>
          </a:bodyPr>
          <a:lstStyle/>
          <a:p>
            <a:r>
              <a:rPr lang="cs-CZ" dirty="0"/>
              <a:t>Oxid dusný se vyrábí procesem termického rozkladu dusičnanu amonného. Proces probíhá podle chemické reakce:</a:t>
            </a:r>
          </a:p>
        </p:txBody>
      </p:sp>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xmlns="" id="{6A457D87-0578-4A00-899D-DB568CF00EE2}"/>
                  </a:ext>
                </a:extLst>
              </p:cNvPr>
              <p:cNvSpPr txBox="1"/>
              <p:nvPr/>
            </p:nvSpPr>
            <p:spPr>
              <a:xfrm>
                <a:off x="2879812" y="1551656"/>
                <a:ext cx="25922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𝑁𝐻</m:t>
                          </m:r>
                        </m:e>
                        <m:sub>
                          <m:r>
                            <a:rPr lang="cs-CZ" b="0" i="1" smtClean="0">
                              <a:latin typeface="Cambria Math" panose="02040503050406030204" pitchFamily="18" charset="0"/>
                            </a:rPr>
                            <m:t>4</m:t>
                          </m:r>
                        </m:sub>
                      </m:sSub>
                      <m:sSub>
                        <m:sSubPr>
                          <m:ctrlPr>
                            <a:rPr lang="cs-CZ" i="1" smtClean="0">
                              <a:latin typeface="Cambria Math" panose="02040503050406030204" pitchFamily="18" charset="0"/>
                            </a:rPr>
                          </m:ctrlPr>
                        </m:sSubPr>
                        <m:e>
                          <m:r>
                            <a:rPr lang="cs-CZ" b="0" i="1" smtClean="0">
                              <a:latin typeface="Cambria Math" panose="02040503050406030204" pitchFamily="18" charset="0"/>
                            </a:rPr>
                            <m:t>𝑁𝑂</m:t>
                          </m:r>
                        </m:e>
                        <m:sub>
                          <m:r>
                            <a:rPr lang="cs-CZ" b="0" i="1" smtClean="0">
                              <a:latin typeface="Cambria Math" panose="02040503050406030204" pitchFamily="18" charset="0"/>
                            </a:rPr>
                            <m:t>3</m:t>
                          </m:r>
                        </m:sub>
                      </m:sSub>
                      <m:r>
                        <a:rPr lang="cs-CZ" i="1" smtClean="0">
                          <a:latin typeface="Cambria Math" panose="02040503050406030204" pitchFamily="18" charset="0"/>
                          <a:ea typeface="Cambria Math" panose="02040503050406030204" pitchFamily="18" charset="0"/>
                        </a:rPr>
                        <m:t>→</m:t>
                      </m:r>
                      <m:sSub>
                        <m:sSubPr>
                          <m:ctrlPr>
                            <a:rPr lang="cs-CZ"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𝑁</m:t>
                          </m:r>
                        </m:e>
                        <m:sub>
                          <m:r>
                            <a:rPr lang="cs-CZ" b="0" i="1" smtClean="0">
                              <a:latin typeface="Cambria Math" panose="02040503050406030204" pitchFamily="18" charset="0"/>
                              <a:ea typeface="Cambria Math" panose="02040503050406030204" pitchFamily="18" charset="0"/>
                            </a:rPr>
                            <m:t>2</m:t>
                          </m:r>
                        </m:sub>
                      </m:sSub>
                      <m:r>
                        <a:rPr lang="cs-CZ" b="0" i="1" smtClean="0">
                          <a:latin typeface="Cambria Math" panose="02040503050406030204" pitchFamily="18" charset="0"/>
                          <a:ea typeface="Cambria Math" panose="02040503050406030204" pitchFamily="18" charset="0"/>
                        </a:rPr>
                        <m:t>𝑂</m:t>
                      </m:r>
                      <m:r>
                        <a:rPr lang="cs-CZ" b="0" i="1" smtClean="0">
                          <a:latin typeface="Cambria Math" panose="02040503050406030204" pitchFamily="18" charset="0"/>
                          <a:ea typeface="Cambria Math" panose="02040503050406030204" pitchFamily="18" charset="0"/>
                        </a:rPr>
                        <m:t>+</m:t>
                      </m:r>
                      <m:sSub>
                        <m:sSubPr>
                          <m:ctrlPr>
                            <a:rPr lang="cs-CZ" b="0"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2</m:t>
                          </m:r>
                          <m:r>
                            <a:rPr lang="cs-CZ" b="0" i="1" smtClean="0">
                              <a:latin typeface="Cambria Math" panose="02040503050406030204" pitchFamily="18" charset="0"/>
                              <a:ea typeface="Cambria Math" panose="02040503050406030204" pitchFamily="18" charset="0"/>
                            </a:rPr>
                            <m:t>𝐻</m:t>
                          </m:r>
                        </m:e>
                        <m:sub>
                          <m:r>
                            <a:rPr lang="cs-CZ" b="0" i="1" smtClean="0">
                              <a:latin typeface="Cambria Math" panose="02040503050406030204" pitchFamily="18" charset="0"/>
                              <a:ea typeface="Cambria Math" panose="02040503050406030204" pitchFamily="18" charset="0"/>
                            </a:rPr>
                            <m:t>2</m:t>
                          </m:r>
                        </m:sub>
                      </m:sSub>
                      <m:r>
                        <a:rPr lang="cs-CZ" b="0" i="1" smtClean="0">
                          <a:latin typeface="Cambria Math" panose="02040503050406030204" pitchFamily="18" charset="0"/>
                          <a:ea typeface="Cambria Math" panose="02040503050406030204" pitchFamily="18" charset="0"/>
                        </a:rPr>
                        <m:t>𝑂</m:t>
                      </m:r>
                    </m:oMath>
                  </m:oMathPara>
                </a14:m>
                <a:endParaRPr lang="cs-CZ" dirty="0"/>
              </a:p>
            </p:txBody>
          </p:sp>
        </mc:Choice>
        <mc:Fallback xmlns="">
          <p:sp>
            <p:nvSpPr>
              <p:cNvPr id="5" name="TextovéPole 4">
                <a:extLst>
                  <a:ext uri="{FF2B5EF4-FFF2-40B4-BE49-F238E27FC236}">
                    <a16:creationId xmlns:a16="http://schemas.microsoft.com/office/drawing/2014/main" id="{6A457D87-0578-4A00-899D-DB568CF00EE2}"/>
                  </a:ext>
                </a:extLst>
              </p:cNvPr>
              <p:cNvSpPr txBox="1">
                <a:spLocks noRot="1" noChangeAspect="1" noMove="1" noResize="1" noEditPoints="1" noAdjustHandles="1" noChangeArrowheads="1" noChangeShapeType="1" noTextEdit="1"/>
              </p:cNvSpPr>
              <p:nvPr/>
            </p:nvSpPr>
            <p:spPr>
              <a:xfrm>
                <a:off x="2879812" y="1551656"/>
                <a:ext cx="2592288" cy="369332"/>
              </a:xfrm>
              <a:prstGeom prst="rect">
                <a:avLst/>
              </a:prstGeom>
              <a:blipFill>
                <a:blip r:embed="rId2"/>
                <a:stretch>
                  <a:fillRect/>
                </a:stretch>
              </a:blipFill>
            </p:spPr>
            <p:txBody>
              <a:bodyPr/>
              <a:lstStyle/>
              <a:p>
                <a:r>
                  <a:rPr lang="cs-CZ">
                    <a:noFill/>
                  </a:rPr>
                  <a:t> </a:t>
                </a:r>
              </a:p>
            </p:txBody>
          </p:sp>
        </mc:Fallback>
      </mc:AlternateContent>
      <p:sp>
        <p:nvSpPr>
          <p:cNvPr id="6" name="TextovéPole 5">
            <a:extLst>
              <a:ext uri="{FF2B5EF4-FFF2-40B4-BE49-F238E27FC236}">
                <a16:creationId xmlns:a16="http://schemas.microsoft.com/office/drawing/2014/main" xmlns="" id="{61008CF6-931C-40BF-ADC8-5E2E85EF7646}"/>
              </a:ext>
            </a:extLst>
          </p:cNvPr>
          <p:cNvSpPr txBox="1"/>
          <p:nvPr/>
        </p:nvSpPr>
        <p:spPr>
          <a:xfrm>
            <a:off x="467544" y="1900137"/>
            <a:ext cx="8598188" cy="1754326"/>
          </a:xfrm>
          <a:prstGeom prst="rect">
            <a:avLst/>
          </a:prstGeom>
          <a:noFill/>
        </p:spPr>
        <p:txBody>
          <a:bodyPr wrap="none" rtlCol="0">
            <a:spAutoFit/>
          </a:bodyPr>
          <a:lstStyle/>
          <a:p>
            <a:r>
              <a:rPr lang="cs-CZ" dirty="0"/>
              <a:t>Tepelný rozklad NH</a:t>
            </a:r>
            <a:r>
              <a:rPr lang="cs-CZ" baseline="-25000" dirty="0"/>
              <a:t>4</a:t>
            </a:r>
            <a:r>
              <a:rPr lang="cs-CZ" dirty="0"/>
              <a:t>OH</a:t>
            </a:r>
            <a:r>
              <a:rPr lang="cs-CZ" baseline="-25000" dirty="0"/>
              <a:t>3</a:t>
            </a:r>
            <a:r>
              <a:rPr lang="cs-CZ" dirty="0"/>
              <a:t> probíhá za teploty 170 – 240 °C, při  této teplotě se rozkládá </a:t>
            </a:r>
          </a:p>
          <a:p>
            <a:r>
              <a:rPr lang="cs-CZ" dirty="0"/>
              <a:t>na N</a:t>
            </a:r>
            <a:r>
              <a:rPr lang="cs-CZ" baseline="-25000" dirty="0"/>
              <a:t>2</a:t>
            </a:r>
            <a:r>
              <a:rPr lang="cs-CZ" dirty="0"/>
              <a:t>O a vodní páru - H</a:t>
            </a:r>
            <a:r>
              <a:rPr lang="cs-CZ" baseline="-25000" dirty="0"/>
              <a:t>2</a:t>
            </a:r>
            <a:r>
              <a:rPr lang="cs-CZ" dirty="0"/>
              <a:t>O. Při vyšších teplotách hrozí vznik nežádoucích produktů.</a:t>
            </a:r>
          </a:p>
          <a:p>
            <a:r>
              <a:rPr lang="cs-CZ" dirty="0"/>
              <a:t>Po rozkladu NH</a:t>
            </a:r>
            <a:r>
              <a:rPr lang="cs-CZ" baseline="-25000" dirty="0"/>
              <a:t>4</a:t>
            </a:r>
            <a:r>
              <a:rPr lang="cs-CZ" dirty="0"/>
              <a:t>OH</a:t>
            </a:r>
            <a:r>
              <a:rPr lang="cs-CZ" baseline="-25000" dirty="0"/>
              <a:t>3</a:t>
            </a:r>
            <a:r>
              <a:rPr lang="cs-CZ" dirty="0"/>
              <a:t> musí být zařazeno čištění plynu. Surový plyn obsahu malé množství </a:t>
            </a:r>
          </a:p>
          <a:p>
            <a:r>
              <a:rPr lang="cs-CZ" dirty="0"/>
              <a:t>nežádoucích nečistot a kyselých plynů. Surový plyn se čistí kaskádově </a:t>
            </a:r>
            <a:r>
              <a:rPr lang="cs-CZ" dirty="0" err="1"/>
              <a:t>absorbcí</a:t>
            </a:r>
            <a:r>
              <a:rPr lang="cs-CZ" dirty="0"/>
              <a:t> ve vodě, </a:t>
            </a:r>
          </a:p>
          <a:p>
            <a:r>
              <a:rPr lang="cs-CZ" dirty="0"/>
              <a:t>chemické </a:t>
            </a:r>
            <a:r>
              <a:rPr lang="cs-CZ" dirty="0" err="1"/>
              <a:t>absorbci</a:t>
            </a:r>
            <a:r>
              <a:rPr lang="cs-CZ" dirty="0"/>
              <a:t>, a finální </a:t>
            </a:r>
            <a:r>
              <a:rPr lang="cs-CZ" dirty="0" err="1"/>
              <a:t>adsorbci</a:t>
            </a:r>
            <a:r>
              <a:rPr lang="cs-CZ" dirty="0"/>
              <a:t> na aktivním </a:t>
            </a:r>
            <a:r>
              <a:rPr lang="cs-CZ" dirty="0" err="1"/>
              <a:t>uhlé</a:t>
            </a:r>
            <a:r>
              <a:rPr lang="cs-CZ" dirty="0"/>
              <a:t>. Přečištěný plyn je následně stlačen</a:t>
            </a:r>
          </a:p>
          <a:p>
            <a:r>
              <a:rPr lang="cs-CZ" dirty="0"/>
              <a:t>Na 20 </a:t>
            </a:r>
            <a:r>
              <a:rPr lang="cs-CZ" dirty="0" err="1"/>
              <a:t>MPa</a:t>
            </a:r>
            <a:r>
              <a:rPr lang="cs-CZ" dirty="0"/>
              <a:t> a naplněn do lahví.</a:t>
            </a:r>
          </a:p>
        </p:txBody>
      </p:sp>
      <p:pic>
        <p:nvPicPr>
          <p:cNvPr id="3074" name="Picture 2" descr="how nitrous oxide">
            <a:extLst>
              <a:ext uri="{FF2B5EF4-FFF2-40B4-BE49-F238E27FC236}">
                <a16:creationId xmlns:a16="http://schemas.microsoft.com/office/drawing/2014/main" xmlns="" id="{705C8123-6407-4504-BC3F-7DF2C9F83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36" y="3644016"/>
            <a:ext cx="8370004" cy="279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07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4CDCA212-CA76-4584-BFB4-EBE5F5729FE3}"/>
              </a:ext>
            </a:extLst>
          </p:cNvPr>
          <p:cNvPicPr>
            <a:picLocks noChangeAspect="1"/>
          </p:cNvPicPr>
          <p:nvPr/>
        </p:nvPicPr>
        <p:blipFill>
          <a:blip r:embed="rId2"/>
          <a:stretch>
            <a:fillRect/>
          </a:stretch>
        </p:blipFill>
        <p:spPr>
          <a:xfrm>
            <a:off x="6516216" y="3096526"/>
            <a:ext cx="2233094" cy="3300594"/>
          </a:xfrm>
          <a:prstGeom prst="rect">
            <a:avLst/>
          </a:prstGeom>
        </p:spPr>
      </p:pic>
      <p:pic>
        <p:nvPicPr>
          <p:cNvPr id="5" name="Picture 2" descr="how nitrous oxide">
            <a:extLst>
              <a:ext uri="{FF2B5EF4-FFF2-40B4-BE49-F238E27FC236}">
                <a16:creationId xmlns:a16="http://schemas.microsoft.com/office/drawing/2014/main" xmlns="" id="{B7904769-EA8A-433F-BFA4-E7B82EFC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8" y="260648"/>
            <a:ext cx="9044743"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5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xmlns="" id="{14E5CD21-287B-4483-888A-72FBCC8F9777}"/>
              </a:ext>
            </a:extLst>
          </p:cNvPr>
          <p:cNvSpPr txBox="1"/>
          <p:nvPr/>
        </p:nvSpPr>
        <p:spPr>
          <a:xfrm>
            <a:off x="899591" y="215680"/>
            <a:ext cx="7344816" cy="523220"/>
          </a:xfrm>
          <a:prstGeom prst="rect">
            <a:avLst/>
          </a:prstGeom>
          <a:noFill/>
        </p:spPr>
        <p:txBody>
          <a:bodyPr wrap="square" rtlCol="0">
            <a:spAutoFit/>
          </a:bodyPr>
          <a:lstStyle/>
          <a:p>
            <a:pPr algn="ctr"/>
            <a:r>
              <a:rPr lang="cs-CZ" sz="2800" dirty="0"/>
              <a:t>Výroba oxidu uhličitého</a:t>
            </a:r>
          </a:p>
        </p:txBody>
      </p:sp>
      <p:sp>
        <p:nvSpPr>
          <p:cNvPr id="2" name="TextovéPole 1">
            <a:extLst>
              <a:ext uri="{FF2B5EF4-FFF2-40B4-BE49-F238E27FC236}">
                <a16:creationId xmlns:a16="http://schemas.microsoft.com/office/drawing/2014/main" xmlns="" id="{4870D134-4D68-40AE-85D8-D1547F9EE751}"/>
              </a:ext>
            </a:extLst>
          </p:cNvPr>
          <p:cNvSpPr txBox="1"/>
          <p:nvPr/>
        </p:nvSpPr>
        <p:spPr>
          <a:xfrm>
            <a:off x="539551" y="908720"/>
            <a:ext cx="8064896" cy="4524315"/>
          </a:xfrm>
          <a:prstGeom prst="rect">
            <a:avLst/>
          </a:prstGeom>
          <a:noFill/>
        </p:spPr>
        <p:txBody>
          <a:bodyPr wrap="square" rtlCol="0">
            <a:spAutoFit/>
          </a:bodyPr>
          <a:lstStyle/>
          <a:p>
            <a:r>
              <a:rPr lang="cs-CZ" sz="1200" dirty="0"/>
              <a:t>Pro průmyslovou výrobu oxidu uhličitého (CO₂) se nejčastěji využívají následující metody, které zajišťují velkoobjemovou a ekonomickou produkci:</a:t>
            </a:r>
          </a:p>
          <a:p>
            <a:endParaRPr lang="cs-CZ" sz="1200" dirty="0"/>
          </a:p>
          <a:p>
            <a:pPr marL="171450" indent="-171450">
              <a:buFont typeface="Arial" panose="020B0604020202020204" pitchFamily="34" charset="0"/>
              <a:buChar char="•"/>
            </a:pPr>
            <a:r>
              <a:rPr lang="cs-CZ" sz="1200" b="1" dirty="0"/>
              <a:t>Spalování fosilních paliv</a:t>
            </a:r>
          </a:p>
          <a:p>
            <a:r>
              <a:rPr lang="cs-CZ" sz="1200" dirty="0"/>
              <a:t>Oxid uhličitý vzniká jako vedlejší produkt při spalování uhlí, ropy, zemního plynu a dalších fosilních paliv, zejména v energetickém a průmyslovém sektoru (např. při výrobě elektřiny, oceli nebo cementu).</a:t>
            </a:r>
          </a:p>
          <a:p>
            <a:r>
              <a:rPr lang="cs-CZ" sz="1200" dirty="0"/>
              <a:t>Tento CO₂ se následně může zachytávat a využívat nebo uskladnit (technologie CCS – </a:t>
            </a:r>
            <a:r>
              <a:rPr lang="cs-CZ" sz="1200" dirty="0" err="1"/>
              <a:t>Carbon</a:t>
            </a:r>
            <a:r>
              <a:rPr lang="cs-CZ" sz="1200" dirty="0"/>
              <a:t> </a:t>
            </a:r>
            <a:r>
              <a:rPr lang="cs-CZ" sz="1200" dirty="0" err="1"/>
              <a:t>Capture</a:t>
            </a:r>
            <a:r>
              <a:rPr lang="cs-CZ" sz="1200" dirty="0"/>
              <a:t> and </a:t>
            </a:r>
            <a:r>
              <a:rPr lang="cs-CZ" sz="1200" dirty="0" err="1"/>
              <a:t>Storage</a:t>
            </a:r>
            <a:r>
              <a:rPr lang="cs-CZ" sz="1200" dirty="0"/>
              <a:t>).</a:t>
            </a:r>
          </a:p>
          <a:p>
            <a:r>
              <a:rPr lang="cs-CZ" sz="1200" dirty="0"/>
              <a:t>Spalování fosilních paliv je jedním z hlavních průmyslových zdrojů CO₂, ale kvůli emisním regulacím a snahám o snížení uhlíkové stopy se využívá hlavně tam, kde jsou další využití pro zachycený CO₂.</a:t>
            </a:r>
          </a:p>
          <a:p>
            <a:pPr marL="171450" indent="-171450">
              <a:buFont typeface="Arial" panose="020B0604020202020204" pitchFamily="34" charset="0"/>
              <a:buChar char="•"/>
            </a:pPr>
            <a:r>
              <a:rPr lang="cs-CZ" sz="1200" b="1" dirty="0"/>
              <a:t>Vedlejší produkt při výrobě amoniaku</a:t>
            </a:r>
          </a:p>
          <a:p>
            <a:r>
              <a:rPr lang="cs-CZ" sz="1200" dirty="0"/>
              <a:t>Během výroby amoniaku, který se používá pro výrobu hnojiv, vzniká velké množství oxidu uhličitého. Proces zahrnuje parní reformování zemního plynu, kde se získává vodík potřebný pro syntézu amoniaku a zároveň vzniká CO₂.</a:t>
            </a:r>
          </a:p>
          <a:p>
            <a:r>
              <a:rPr lang="cs-CZ" sz="1200" dirty="0"/>
              <a:t>Tento oxid uhličitý je vysoce čistý a může být snadno zachycen a použit v dalších průmyslových procesech.</a:t>
            </a:r>
          </a:p>
          <a:p>
            <a:pPr marL="171450" indent="-171450">
              <a:buFont typeface="Arial" panose="020B0604020202020204" pitchFamily="34" charset="0"/>
              <a:buChar char="•"/>
            </a:pPr>
            <a:r>
              <a:rPr lang="cs-CZ" sz="1200" b="1" dirty="0"/>
              <a:t>Výroba z fermentace v potravinářství</a:t>
            </a:r>
          </a:p>
          <a:p>
            <a:r>
              <a:rPr lang="cs-CZ" sz="1200" dirty="0"/>
              <a:t>Oxid uhličitý je vedlejším produktem při fermentaci, zejména při výrobě alkoholických nápojů, jako je pivo nebo víno. Tento plyn je poté čištěn a používán například pro karbonizaci nápojů nebo jiné potravinářské aplikace.</a:t>
            </a:r>
          </a:p>
          <a:p>
            <a:r>
              <a:rPr lang="cs-CZ" sz="1200" dirty="0"/>
              <a:t>Tato metoda je běžná v potravinářském průmyslu, kde je CO₂ produkován jako součást výroby a snadno se využívá.</a:t>
            </a:r>
          </a:p>
          <a:p>
            <a:pPr marL="171450" indent="-171450">
              <a:buFont typeface="Arial" panose="020B0604020202020204" pitchFamily="34" charset="0"/>
              <a:buChar char="•"/>
            </a:pPr>
            <a:r>
              <a:rPr lang="cs-CZ" sz="1200" b="1" dirty="0"/>
              <a:t>Výroba v cementárnách a vápenných pecích</a:t>
            </a:r>
          </a:p>
          <a:p>
            <a:r>
              <a:rPr lang="cs-CZ" sz="1200" dirty="0"/>
              <a:t>Během výroby cementu se oxid uhličitý uvolňuje při kalcinaci vápence (</a:t>
            </a:r>
            <a:r>
              <a:rPr lang="cs-CZ" sz="1200" dirty="0" err="1"/>
              <a:t>CaCO</a:t>
            </a:r>
            <a:r>
              <a:rPr lang="cs-CZ" sz="1200" dirty="0"/>
              <a:t>₃), kde se přeměňuje na oxid vápenatý (</a:t>
            </a:r>
            <a:r>
              <a:rPr lang="cs-CZ" sz="1200" dirty="0" err="1"/>
              <a:t>CaO</a:t>
            </a:r>
            <a:r>
              <a:rPr lang="cs-CZ" sz="1200" dirty="0"/>
              <a:t>) a uvolňuje se CO₂.</a:t>
            </a:r>
          </a:p>
          <a:p>
            <a:r>
              <a:rPr lang="cs-CZ" sz="1200" dirty="0"/>
              <a:t>Tento CO₂ je většinou vypouštěn do atmosféry, ale v některých případech může být zachycen pro další využití.</a:t>
            </a:r>
          </a:p>
          <a:p>
            <a:pPr marL="171450" indent="-171450">
              <a:buFont typeface="Arial" panose="020B0604020202020204" pitchFamily="34" charset="0"/>
              <a:buChar char="•"/>
            </a:pPr>
            <a:r>
              <a:rPr lang="cs-CZ" sz="1200" b="1" dirty="0"/>
              <a:t>Bioplyn a zpracování biomasy</a:t>
            </a:r>
          </a:p>
          <a:p>
            <a:r>
              <a:rPr lang="cs-CZ" sz="1200" dirty="0"/>
              <a:t>Při produkci bioplynu, který obsahuje metan (CH₄) a oxid uhličitý, se CO₂ odděluje od metanu a může se využít v průmyslu.</a:t>
            </a:r>
          </a:p>
          <a:p>
            <a:r>
              <a:rPr lang="cs-CZ" sz="1200" dirty="0"/>
              <a:t>Tato metoda je výhodná z ekologického hlediska, protože využívá obnovitelné zdroje.</a:t>
            </a:r>
          </a:p>
        </p:txBody>
      </p:sp>
    </p:spTree>
    <p:extLst>
      <p:ext uri="{BB962C8B-B14F-4D97-AF65-F5344CB8AC3E}">
        <p14:creationId xmlns:p14="http://schemas.microsoft.com/office/powerpoint/2010/main" val="827124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AACEF0F6-FA13-4A46-85C0-74B801A6C413}"/>
              </a:ext>
            </a:extLst>
          </p:cNvPr>
          <p:cNvSpPr txBox="1"/>
          <p:nvPr/>
        </p:nvSpPr>
        <p:spPr>
          <a:xfrm>
            <a:off x="899591" y="215680"/>
            <a:ext cx="7344816" cy="523220"/>
          </a:xfrm>
          <a:prstGeom prst="rect">
            <a:avLst/>
          </a:prstGeom>
          <a:noFill/>
        </p:spPr>
        <p:txBody>
          <a:bodyPr wrap="square" rtlCol="0">
            <a:spAutoFit/>
          </a:bodyPr>
          <a:lstStyle/>
          <a:p>
            <a:pPr algn="ctr"/>
            <a:r>
              <a:rPr lang="cs-CZ" sz="2800" dirty="0"/>
              <a:t>Výroba dusíku a xenonu</a:t>
            </a:r>
          </a:p>
        </p:txBody>
      </p:sp>
      <p:sp>
        <p:nvSpPr>
          <p:cNvPr id="3" name="TextovéPole 2">
            <a:extLst>
              <a:ext uri="{FF2B5EF4-FFF2-40B4-BE49-F238E27FC236}">
                <a16:creationId xmlns:a16="http://schemas.microsoft.com/office/drawing/2014/main" xmlns="" id="{FEFEA38C-5425-46C7-B123-3E9814CA159A}"/>
              </a:ext>
            </a:extLst>
          </p:cNvPr>
          <p:cNvSpPr txBox="1"/>
          <p:nvPr/>
        </p:nvSpPr>
        <p:spPr>
          <a:xfrm>
            <a:off x="1259630" y="980728"/>
            <a:ext cx="6624737" cy="646331"/>
          </a:xfrm>
          <a:prstGeom prst="rect">
            <a:avLst/>
          </a:prstGeom>
          <a:noFill/>
        </p:spPr>
        <p:txBody>
          <a:bodyPr wrap="square" rtlCol="0">
            <a:spAutoFit/>
          </a:bodyPr>
          <a:lstStyle/>
          <a:p>
            <a:r>
              <a:rPr lang="cs-CZ" dirty="0"/>
              <a:t>Dusík a xenon pro medicinální účely se získává výhradně frakční destilací vzduchu. (viz. výroba medicinálního kyslíku)</a:t>
            </a:r>
          </a:p>
        </p:txBody>
      </p:sp>
    </p:spTree>
    <p:extLst>
      <p:ext uri="{BB962C8B-B14F-4D97-AF65-F5344CB8AC3E}">
        <p14:creationId xmlns:p14="http://schemas.microsoft.com/office/powerpoint/2010/main" val="3253536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AACEF0F6-FA13-4A46-85C0-74B801A6C413}"/>
              </a:ext>
            </a:extLst>
          </p:cNvPr>
          <p:cNvSpPr txBox="1"/>
          <p:nvPr/>
        </p:nvSpPr>
        <p:spPr>
          <a:xfrm>
            <a:off x="899591" y="215680"/>
            <a:ext cx="7344816" cy="523220"/>
          </a:xfrm>
          <a:prstGeom prst="rect">
            <a:avLst/>
          </a:prstGeom>
          <a:noFill/>
        </p:spPr>
        <p:txBody>
          <a:bodyPr wrap="square" rtlCol="0">
            <a:spAutoFit/>
          </a:bodyPr>
          <a:lstStyle/>
          <a:p>
            <a:pPr algn="ctr"/>
            <a:r>
              <a:rPr lang="cs-CZ" sz="2800" dirty="0"/>
              <a:t>Výroba oxidu dusnatého</a:t>
            </a:r>
          </a:p>
        </p:txBody>
      </p:sp>
      <p:sp>
        <p:nvSpPr>
          <p:cNvPr id="7" name="TextovéPole 6">
            <a:extLst>
              <a:ext uri="{FF2B5EF4-FFF2-40B4-BE49-F238E27FC236}">
                <a16:creationId xmlns:a16="http://schemas.microsoft.com/office/drawing/2014/main" xmlns="" id="{5E200E71-239F-481B-81CB-BFAF57184163}"/>
              </a:ext>
            </a:extLst>
          </p:cNvPr>
          <p:cNvSpPr txBox="1"/>
          <p:nvPr/>
        </p:nvSpPr>
        <p:spPr>
          <a:xfrm>
            <a:off x="251520" y="908720"/>
            <a:ext cx="7416824" cy="923330"/>
          </a:xfrm>
          <a:prstGeom prst="rect">
            <a:avLst/>
          </a:prstGeom>
          <a:noFill/>
        </p:spPr>
        <p:txBody>
          <a:bodyPr wrap="square" rtlCol="0">
            <a:spAutoFit/>
          </a:bodyPr>
          <a:lstStyle/>
          <a:p>
            <a:r>
              <a:rPr lang="cs-CZ" dirty="0"/>
              <a:t>Pro průmyslové účely se dusík vyrábí katalytickou oxidací amoniaku. Oxid dusnatý vzniká touto metodou rozkladu amoniaku za přítomnosti platinového katalyzátoru při teplotách 850 – 900 °C podle rovnice:</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xmlns="" id="{AAE716B6-6815-4DA3-98BC-A1E3CA963F63}"/>
                  </a:ext>
                </a:extLst>
              </p:cNvPr>
              <p:cNvSpPr txBox="1"/>
              <p:nvPr/>
            </p:nvSpPr>
            <p:spPr>
              <a:xfrm>
                <a:off x="2951819" y="2001870"/>
                <a:ext cx="3240360" cy="369332"/>
              </a:xfrm>
              <a:prstGeom prst="rect">
                <a:avLst/>
              </a:prstGeom>
              <a:noFill/>
            </p:spPr>
            <p:txBody>
              <a:bodyPr wrap="square" rtlCol="0">
                <a:spAutoFit/>
              </a:bodyPr>
              <a:lstStyle/>
              <a:p>
                <a:r>
                  <a:rPr lang="cs-CZ" dirty="0"/>
                  <a:t>4</a:t>
                </a:r>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𝑁𝐻</m:t>
                        </m:r>
                      </m:e>
                      <m:sub>
                        <m:r>
                          <a:rPr lang="cs-CZ" b="0" i="1" smtClean="0">
                            <a:latin typeface="Cambria Math" panose="02040503050406030204" pitchFamily="18" charset="0"/>
                          </a:rPr>
                          <m:t>3</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5</m:t>
                        </m:r>
                        <m:r>
                          <a:rPr lang="cs-CZ" b="0" i="1" smtClean="0">
                            <a:latin typeface="Cambria Math" panose="02040503050406030204" pitchFamily="18" charset="0"/>
                          </a:rPr>
                          <m:t>𝑂</m:t>
                        </m:r>
                      </m:e>
                      <m:sub>
                        <m:r>
                          <a:rPr lang="cs-CZ" b="0" i="1" smtClean="0">
                            <a:latin typeface="Cambria Math" panose="02040503050406030204" pitchFamily="18" charset="0"/>
                          </a:rPr>
                          <m:t>2</m:t>
                        </m:r>
                      </m:sub>
                    </m:sSub>
                    <m:r>
                      <a:rPr lang="cs-CZ"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4</m:t>
                    </m:r>
                    <m:r>
                      <a:rPr lang="cs-CZ" b="0" i="1" smtClean="0">
                        <a:latin typeface="Cambria Math" panose="02040503050406030204" pitchFamily="18" charset="0"/>
                        <a:ea typeface="Cambria Math" panose="02040503050406030204" pitchFamily="18" charset="0"/>
                      </a:rPr>
                      <m:t>𝑁𝑂</m:t>
                    </m:r>
                    <m:r>
                      <a:rPr lang="cs-CZ" b="0" i="1" smtClean="0">
                        <a:latin typeface="Cambria Math" panose="02040503050406030204" pitchFamily="18" charset="0"/>
                        <a:ea typeface="Cambria Math" panose="02040503050406030204" pitchFamily="18" charset="0"/>
                      </a:rPr>
                      <m:t>+</m:t>
                    </m:r>
                    <m:sSub>
                      <m:sSubPr>
                        <m:ctrlPr>
                          <a:rPr lang="cs-CZ" b="0"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6</m:t>
                        </m:r>
                        <m:r>
                          <a:rPr lang="cs-CZ" b="0" i="1" smtClean="0">
                            <a:latin typeface="Cambria Math" panose="02040503050406030204" pitchFamily="18" charset="0"/>
                            <a:ea typeface="Cambria Math" panose="02040503050406030204" pitchFamily="18" charset="0"/>
                          </a:rPr>
                          <m:t>𝐻</m:t>
                        </m:r>
                      </m:e>
                      <m:sub>
                        <m:r>
                          <a:rPr lang="cs-CZ" b="0" i="1" smtClean="0">
                            <a:latin typeface="Cambria Math" panose="02040503050406030204" pitchFamily="18" charset="0"/>
                            <a:ea typeface="Cambria Math" panose="02040503050406030204" pitchFamily="18" charset="0"/>
                          </a:rPr>
                          <m:t>2</m:t>
                        </m:r>
                      </m:sub>
                    </m:sSub>
                    <m:r>
                      <a:rPr lang="cs-CZ" b="0" i="1" smtClean="0">
                        <a:latin typeface="Cambria Math" panose="02040503050406030204" pitchFamily="18" charset="0"/>
                        <a:ea typeface="Cambria Math" panose="02040503050406030204" pitchFamily="18" charset="0"/>
                      </a:rPr>
                      <m:t>𝑂</m:t>
                    </m:r>
                  </m:oMath>
                </a14:m>
                <a:endParaRPr lang="cs-CZ" dirty="0"/>
              </a:p>
            </p:txBody>
          </p:sp>
        </mc:Choice>
        <mc:Fallback xmlns="">
          <p:sp>
            <p:nvSpPr>
              <p:cNvPr id="10" name="TextovéPole 9">
                <a:extLst>
                  <a:ext uri="{FF2B5EF4-FFF2-40B4-BE49-F238E27FC236}">
                    <a16:creationId xmlns:a16="http://schemas.microsoft.com/office/drawing/2014/main" id="{AAE716B6-6815-4DA3-98BC-A1E3CA963F63}"/>
                  </a:ext>
                </a:extLst>
              </p:cNvPr>
              <p:cNvSpPr txBox="1">
                <a:spLocks noRot="1" noChangeAspect="1" noMove="1" noResize="1" noEditPoints="1" noAdjustHandles="1" noChangeArrowheads="1" noChangeShapeType="1" noTextEdit="1"/>
              </p:cNvSpPr>
              <p:nvPr/>
            </p:nvSpPr>
            <p:spPr>
              <a:xfrm>
                <a:off x="2951819" y="2001870"/>
                <a:ext cx="3240360" cy="369332"/>
              </a:xfrm>
              <a:prstGeom prst="rect">
                <a:avLst/>
              </a:prstGeom>
              <a:blipFill>
                <a:blip r:embed="rId2"/>
                <a:stretch>
                  <a:fillRect l="-1504" t="-8197" b="-24590"/>
                </a:stretch>
              </a:blipFill>
            </p:spPr>
            <p:txBody>
              <a:bodyPr/>
              <a:lstStyle/>
              <a:p>
                <a:r>
                  <a:rPr lang="cs-CZ">
                    <a:noFill/>
                  </a:rPr>
                  <a:t> </a:t>
                </a:r>
              </a:p>
            </p:txBody>
          </p:sp>
        </mc:Fallback>
      </mc:AlternateContent>
      <p:sp>
        <p:nvSpPr>
          <p:cNvPr id="11" name="TextovéPole 10">
            <a:extLst>
              <a:ext uri="{FF2B5EF4-FFF2-40B4-BE49-F238E27FC236}">
                <a16:creationId xmlns:a16="http://schemas.microsoft.com/office/drawing/2014/main" xmlns="" id="{33EE55A3-F473-4EF4-80FC-C7EE913CE082}"/>
              </a:ext>
            </a:extLst>
          </p:cNvPr>
          <p:cNvSpPr txBox="1"/>
          <p:nvPr/>
        </p:nvSpPr>
        <p:spPr>
          <a:xfrm>
            <a:off x="539552" y="2541022"/>
            <a:ext cx="7344816" cy="523220"/>
          </a:xfrm>
          <a:prstGeom prst="rect">
            <a:avLst/>
          </a:prstGeom>
          <a:noFill/>
        </p:spPr>
        <p:txBody>
          <a:bodyPr wrap="square" rtlCol="0">
            <a:spAutoFit/>
          </a:bodyPr>
          <a:lstStyle/>
          <a:p>
            <a:pPr algn="ctr"/>
            <a:r>
              <a:rPr lang="cs-CZ" sz="2800" dirty="0"/>
              <a:t>Výroba hélia</a:t>
            </a:r>
          </a:p>
        </p:txBody>
      </p:sp>
      <p:sp>
        <p:nvSpPr>
          <p:cNvPr id="12" name="TextovéPole 11">
            <a:extLst>
              <a:ext uri="{FF2B5EF4-FFF2-40B4-BE49-F238E27FC236}">
                <a16:creationId xmlns:a16="http://schemas.microsoft.com/office/drawing/2014/main" xmlns="" id="{C3078792-EA59-451D-A0D0-77B0224718CE}"/>
              </a:ext>
            </a:extLst>
          </p:cNvPr>
          <p:cNvSpPr txBox="1"/>
          <p:nvPr/>
        </p:nvSpPr>
        <p:spPr>
          <a:xfrm>
            <a:off x="179512" y="3064242"/>
            <a:ext cx="7416824" cy="2308324"/>
          </a:xfrm>
          <a:prstGeom prst="rect">
            <a:avLst/>
          </a:prstGeom>
          <a:noFill/>
        </p:spPr>
        <p:txBody>
          <a:bodyPr wrap="square" rtlCol="0">
            <a:spAutoFit/>
          </a:bodyPr>
          <a:lstStyle/>
          <a:p>
            <a:r>
              <a:rPr lang="cs-CZ" dirty="0"/>
              <a:t>Nejčastějším způsobem pro získání hélia je jeho získání ze zemního plynu. Hélium je od surového zemního plynu metodou kryogenní separace. Principem této metody je zkapalnění zemního plynu jeho ochlazením na teplotu cca – 270 °C. Při této teplotě dojde ke zkapalnění všech složek zemního plynu s </a:t>
            </a:r>
            <a:r>
              <a:rPr lang="cs-CZ" dirty="0" err="1"/>
              <a:t>vyjímkou</a:t>
            </a:r>
            <a:r>
              <a:rPr lang="cs-CZ" dirty="0"/>
              <a:t> hélia, které je takto separováno.</a:t>
            </a:r>
          </a:p>
          <a:p>
            <a:r>
              <a:rPr lang="cs-CZ" dirty="0"/>
              <a:t>Pro další použití je helium zpravidla nutné zkapalnit pomocí některého se známých zkapalňovacích procesů.</a:t>
            </a:r>
          </a:p>
          <a:p>
            <a:endParaRPr lang="cs-CZ" dirty="0"/>
          </a:p>
        </p:txBody>
      </p:sp>
    </p:spTree>
    <p:extLst>
      <p:ext uri="{BB962C8B-B14F-4D97-AF65-F5344CB8AC3E}">
        <p14:creationId xmlns:p14="http://schemas.microsoft.com/office/powerpoint/2010/main" val="414385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052736"/>
            <a:ext cx="7772400" cy="1470025"/>
          </a:xfrm>
        </p:spPr>
        <p:txBody>
          <a:bodyPr/>
          <a:lstStyle/>
          <a:p>
            <a:r>
              <a:rPr lang="cs-CZ" dirty="0"/>
              <a:t>Medicinální plyny</a:t>
            </a:r>
            <a:endParaRPr lang="en-US" strike="sngStrike" dirty="0"/>
          </a:p>
        </p:txBody>
      </p:sp>
      <p:sp>
        <p:nvSpPr>
          <p:cNvPr id="3" name="Podnadpis 2"/>
          <p:cNvSpPr>
            <a:spLocks noGrp="1"/>
          </p:cNvSpPr>
          <p:nvPr>
            <p:ph type="subTitle" idx="1"/>
          </p:nvPr>
        </p:nvSpPr>
        <p:spPr>
          <a:xfrm>
            <a:off x="1331640" y="2996952"/>
            <a:ext cx="6400800" cy="432048"/>
          </a:xfrm>
        </p:spPr>
        <p:txBody>
          <a:bodyPr>
            <a:normAutofit fontScale="77500" lnSpcReduction="20000"/>
          </a:bodyPr>
          <a:lstStyle/>
          <a:p>
            <a:r>
              <a:rPr lang="cs-CZ" dirty="0"/>
              <a:t>Přednáška č. X </a:t>
            </a:r>
            <a:r>
              <a:rPr lang="en-US" dirty="0"/>
              <a:t>– </a:t>
            </a:r>
            <a:r>
              <a:rPr lang="cs-CZ" dirty="0"/>
              <a:t>Skladování medicinálních plynů</a:t>
            </a:r>
            <a:endParaRPr lang="en-US" dirty="0"/>
          </a:p>
        </p:txBody>
      </p:sp>
      <p:sp>
        <p:nvSpPr>
          <p:cNvPr id="7" name="TextovéPole 6">
            <a:extLst>
              <a:ext uri="{FF2B5EF4-FFF2-40B4-BE49-F238E27FC236}">
                <a16:creationId xmlns:a16="http://schemas.microsoft.com/office/drawing/2014/main" xmlns="" id="{25471176-A67F-4140-9619-AF9B845D3BD0}"/>
              </a:ext>
            </a:extLst>
          </p:cNvPr>
          <p:cNvSpPr txBox="1"/>
          <p:nvPr/>
        </p:nvSpPr>
        <p:spPr>
          <a:xfrm>
            <a:off x="3635896" y="2522761"/>
            <a:ext cx="2088232" cy="369332"/>
          </a:xfrm>
          <a:prstGeom prst="rect">
            <a:avLst/>
          </a:prstGeom>
          <a:noFill/>
        </p:spPr>
        <p:txBody>
          <a:bodyPr wrap="square">
            <a:spAutoFit/>
          </a:bodyPr>
          <a:lstStyle/>
          <a:p>
            <a:r>
              <a:rPr lang="cs-CZ" dirty="0"/>
              <a:t>Ing. Ondřej Burian </a:t>
            </a:r>
            <a:endParaRPr lang="en-US" dirty="0"/>
          </a:p>
        </p:txBody>
      </p:sp>
      <p:pic>
        <p:nvPicPr>
          <p:cNvPr id="4" name="Obrázek 3">
            <a:extLst>
              <a:ext uri="{FF2B5EF4-FFF2-40B4-BE49-F238E27FC236}">
                <a16:creationId xmlns:a16="http://schemas.microsoft.com/office/drawing/2014/main" xmlns="" id="{1A28C0AD-B26B-47DA-97BB-99A3540EAB09}"/>
              </a:ext>
            </a:extLst>
          </p:cNvPr>
          <p:cNvPicPr>
            <a:picLocks noChangeAspect="1"/>
          </p:cNvPicPr>
          <p:nvPr/>
        </p:nvPicPr>
        <p:blipFill>
          <a:blip r:embed="rId2"/>
          <a:stretch>
            <a:fillRect/>
          </a:stretch>
        </p:blipFill>
        <p:spPr>
          <a:xfrm>
            <a:off x="3065030" y="3551947"/>
            <a:ext cx="2657888" cy="3093735"/>
          </a:xfrm>
          <a:prstGeom prst="rect">
            <a:avLst/>
          </a:prstGeom>
        </p:spPr>
      </p:pic>
    </p:spTree>
    <p:extLst>
      <p:ext uri="{BB962C8B-B14F-4D97-AF65-F5344CB8AC3E}">
        <p14:creationId xmlns:p14="http://schemas.microsoft.com/office/powerpoint/2010/main" val="2071605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a:extLst>
              <a:ext uri="{FF2B5EF4-FFF2-40B4-BE49-F238E27FC236}">
                <a16:creationId xmlns:a16="http://schemas.microsoft.com/office/drawing/2014/main" xmlns="" id="{8101BADB-D0D7-4A21-AAB2-00AFCF0A5A49}"/>
              </a:ext>
            </a:extLst>
          </p:cNvPr>
          <p:cNvSpPr txBox="1"/>
          <p:nvPr/>
        </p:nvSpPr>
        <p:spPr>
          <a:xfrm>
            <a:off x="467544" y="260648"/>
            <a:ext cx="7416824" cy="646331"/>
          </a:xfrm>
          <a:prstGeom prst="rect">
            <a:avLst/>
          </a:prstGeom>
          <a:noFill/>
        </p:spPr>
        <p:txBody>
          <a:bodyPr wrap="square" rtlCol="0">
            <a:spAutoFit/>
          </a:bodyPr>
          <a:lstStyle/>
          <a:p>
            <a:r>
              <a:rPr lang="cs-CZ" dirty="0"/>
              <a:t>Medicinální plyny se skladují jak v kapalné tak v plynné formě. Výhodou kapalné formy je menší objem skladovacího zásobníku při stejné kapacitě</a:t>
            </a:r>
          </a:p>
        </p:txBody>
      </p:sp>
      <p:graphicFrame>
        <p:nvGraphicFramePr>
          <p:cNvPr id="11" name="Tabulka 10">
            <a:extLst>
              <a:ext uri="{FF2B5EF4-FFF2-40B4-BE49-F238E27FC236}">
                <a16:creationId xmlns:a16="http://schemas.microsoft.com/office/drawing/2014/main" xmlns="" id="{15E5D5E7-547A-4394-A42D-5969F75BB541}"/>
              </a:ext>
            </a:extLst>
          </p:cNvPr>
          <p:cNvGraphicFramePr>
            <a:graphicFrameLocks noGrp="1"/>
          </p:cNvGraphicFramePr>
          <p:nvPr>
            <p:extLst>
              <p:ext uri="{D42A27DB-BD31-4B8C-83A1-F6EECF244321}">
                <p14:modId xmlns:p14="http://schemas.microsoft.com/office/powerpoint/2010/main" val="1911507315"/>
              </p:ext>
            </p:extLst>
          </p:nvPr>
        </p:nvGraphicFramePr>
        <p:xfrm>
          <a:off x="2699792" y="1052736"/>
          <a:ext cx="4064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538892089"/>
                    </a:ext>
                  </a:extLst>
                </a:gridCol>
                <a:gridCol w="2032000">
                  <a:extLst>
                    <a:ext uri="{9D8B030D-6E8A-4147-A177-3AD203B41FA5}">
                      <a16:colId xmlns:a16="http://schemas.microsoft.com/office/drawing/2014/main" xmlns="" val="3595250002"/>
                    </a:ext>
                  </a:extLst>
                </a:gridCol>
              </a:tblGrid>
              <a:tr h="370840">
                <a:tc>
                  <a:txBody>
                    <a:bodyPr/>
                    <a:lstStyle/>
                    <a:p>
                      <a:r>
                        <a:rPr lang="cs-CZ" dirty="0"/>
                        <a:t>Kapalná forma</a:t>
                      </a:r>
                    </a:p>
                  </a:txBody>
                  <a:tcPr/>
                </a:tc>
                <a:tc>
                  <a:txBody>
                    <a:bodyPr/>
                    <a:lstStyle/>
                    <a:p>
                      <a:r>
                        <a:rPr lang="cs-CZ" dirty="0"/>
                        <a:t>Plynná forma</a:t>
                      </a:r>
                    </a:p>
                  </a:txBody>
                  <a:tcPr/>
                </a:tc>
                <a:extLst>
                  <a:ext uri="{0D108BD9-81ED-4DB2-BD59-A6C34878D82A}">
                    <a16:rowId xmlns:a16="http://schemas.microsoft.com/office/drawing/2014/main" xmlns="" val="335079749"/>
                  </a:ext>
                </a:extLst>
              </a:tr>
              <a:tr h="370840">
                <a:tc>
                  <a:txBody>
                    <a:bodyPr/>
                    <a:lstStyle/>
                    <a:p>
                      <a:r>
                        <a:rPr lang="cs-CZ" dirty="0"/>
                        <a:t>Kyslík</a:t>
                      </a:r>
                    </a:p>
                  </a:txBody>
                  <a:tcPr/>
                </a:tc>
                <a:tc>
                  <a:txBody>
                    <a:bodyPr/>
                    <a:lstStyle/>
                    <a:p>
                      <a:r>
                        <a:rPr lang="cs-CZ" dirty="0"/>
                        <a:t>Kyslík </a:t>
                      </a:r>
                    </a:p>
                  </a:txBody>
                  <a:tcPr/>
                </a:tc>
                <a:extLst>
                  <a:ext uri="{0D108BD9-81ED-4DB2-BD59-A6C34878D82A}">
                    <a16:rowId xmlns:a16="http://schemas.microsoft.com/office/drawing/2014/main" xmlns="" val="3855302238"/>
                  </a:ext>
                </a:extLst>
              </a:tr>
              <a:tr h="370840">
                <a:tc>
                  <a:txBody>
                    <a:bodyPr/>
                    <a:lstStyle/>
                    <a:p>
                      <a:r>
                        <a:rPr lang="cs-CZ" dirty="0"/>
                        <a:t>Dusík</a:t>
                      </a:r>
                    </a:p>
                  </a:txBody>
                  <a:tcPr/>
                </a:tc>
                <a:tc>
                  <a:txBody>
                    <a:bodyPr/>
                    <a:lstStyle/>
                    <a:p>
                      <a:r>
                        <a:rPr lang="cs-CZ" dirty="0"/>
                        <a:t>Oxid dusný</a:t>
                      </a:r>
                    </a:p>
                  </a:txBody>
                  <a:tcPr/>
                </a:tc>
                <a:extLst>
                  <a:ext uri="{0D108BD9-81ED-4DB2-BD59-A6C34878D82A}">
                    <a16:rowId xmlns:a16="http://schemas.microsoft.com/office/drawing/2014/main" xmlns="" val="2023026145"/>
                  </a:ext>
                </a:extLst>
              </a:tr>
              <a:tr h="370840">
                <a:tc>
                  <a:txBody>
                    <a:bodyPr/>
                    <a:lstStyle/>
                    <a:p>
                      <a:r>
                        <a:rPr lang="cs-CZ" dirty="0"/>
                        <a:t>Hélium</a:t>
                      </a:r>
                    </a:p>
                  </a:txBody>
                  <a:tcPr/>
                </a:tc>
                <a:tc>
                  <a:txBody>
                    <a:bodyPr/>
                    <a:lstStyle/>
                    <a:p>
                      <a:r>
                        <a:rPr lang="cs-CZ" dirty="0"/>
                        <a:t>Oxid dusnatý</a:t>
                      </a:r>
                    </a:p>
                  </a:txBody>
                  <a:tcPr/>
                </a:tc>
                <a:extLst>
                  <a:ext uri="{0D108BD9-81ED-4DB2-BD59-A6C34878D82A}">
                    <a16:rowId xmlns:a16="http://schemas.microsoft.com/office/drawing/2014/main" xmlns="" val="1370461236"/>
                  </a:ext>
                </a:extLst>
              </a:tr>
              <a:tr h="370840">
                <a:tc>
                  <a:txBody>
                    <a:bodyPr/>
                    <a:lstStyle/>
                    <a:p>
                      <a:endParaRPr lang="cs-CZ" dirty="0"/>
                    </a:p>
                  </a:txBody>
                  <a:tcPr/>
                </a:tc>
                <a:tc>
                  <a:txBody>
                    <a:bodyPr/>
                    <a:lstStyle/>
                    <a:p>
                      <a:r>
                        <a:rPr lang="cs-CZ" dirty="0"/>
                        <a:t>Oxid uhličitý</a:t>
                      </a:r>
                    </a:p>
                  </a:txBody>
                  <a:tcPr/>
                </a:tc>
                <a:extLst>
                  <a:ext uri="{0D108BD9-81ED-4DB2-BD59-A6C34878D82A}">
                    <a16:rowId xmlns:a16="http://schemas.microsoft.com/office/drawing/2014/main" xmlns="" val="1913862732"/>
                  </a:ext>
                </a:extLst>
              </a:tr>
              <a:tr h="370840">
                <a:tc>
                  <a:txBody>
                    <a:bodyPr/>
                    <a:lstStyle/>
                    <a:p>
                      <a:endParaRPr lang="cs-CZ" dirty="0"/>
                    </a:p>
                  </a:txBody>
                  <a:tcPr/>
                </a:tc>
                <a:tc>
                  <a:txBody>
                    <a:bodyPr/>
                    <a:lstStyle/>
                    <a:p>
                      <a:r>
                        <a:rPr lang="cs-CZ" dirty="0"/>
                        <a:t>Medicinální vzduch</a:t>
                      </a:r>
                    </a:p>
                  </a:txBody>
                  <a:tcPr/>
                </a:tc>
                <a:extLst>
                  <a:ext uri="{0D108BD9-81ED-4DB2-BD59-A6C34878D82A}">
                    <a16:rowId xmlns:a16="http://schemas.microsoft.com/office/drawing/2014/main" xmlns="" val="1115294099"/>
                  </a:ext>
                </a:extLst>
              </a:tr>
            </a:tbl>
          </a:graphicData>
        </a:graphic>
      </p:graphicFrame>
      <p:pic>
        <p:nvPicPr>
          <p:cNvPr id="2050" name="Picture 2" descr="Medical Gas Cylinders - Revival | Medical and Industrial Gases">
            <a:extLst>
              <a:ext uri="{FF2B5EF4-FFF2-40B4-BE49-F238E27FC236}">
                <a16:creationId xmlns:a16="http://schemas.microsoft.com/office/drawing/2014/main" xmlns="" id="{11362933-0E20-488A-AF8F-7CC03CFAE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86" y="3573016"/>
            <a:ext cx="4337903" cy="2891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 kL Cryogenic Liquid Medical Oxygen Vertical Storage Tank">
            <a:extLst>
              <a:ext uri="{FF2B5EF4-FFF2-40B4-BE49-F238E27FC236}">
                <a16:creationId xmlns:a16="http://schemas.microsoft.com/office/drawing/2014/main" xmlns="" id="{089BF819-595F-4356-8F5B-24DAB4D03C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380049"/>
            <a:ext cx="3068960"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685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86B4638-8EDD-40FF-AE2E-CC65714F1FE7}"/>
              </a:ext>
            </a:extLst>
          </p:cNvPr>
          <p:cNvSpPr txBox="1"/>
          <p:nvPr/>
        </p:nvSpPr>
        <p:spPr>
          <a:xfrm>
            <a:off x="1835696" y="404664"/>
            <a:ext cx="4536504" cy="369332"/>
          </a:xfrm>
          <a:prstGeom prst="rect">
            <a:avLst/>
          </a:prstGeom>
          <a:noFill/>
        </p:spPr>
        <p:txBody>
          <a:bodyPr wrap="square" rtlCol="0">
            <a:spAutoFit/>
          </a:bodyPr>
          <a:lstStyle/>
          <a:p>
            <a:pPr algn="ctr"/>
            <a:r>
              <a:rPr lang="cs-CZ" dirty="0"/>
              <a:t>Zásobníky na zkapalněný kyslík</a:t>
            </a:r>
          </a:p>
        </p:txBody>
      </p:sp>
      <p:pic>
        <p:nvPicPr>
          <p:cNvPr id="3" name="Obrázek 2">
            <a:extLst>
              <a:ext uri="{FF2B5EF4-FFF2-40B4-BE49-F238E27FC236}">
                <a16:creationId xmlns:a16="http://schemas.microsoft.com/office/drawing/2014/main" xmlns="" id="{B675DE98-7BE2-496A-80F3-18A30669CFD4}"/>
              </a:ext>
            </a:extLst>
          </p:cNvPr>
          <p:cNvPicPr>
            <a:picLocks noChangeAspect="1"/>
          </p:cNvPicPr>
          <p:nvPr/>
        </p:nvPicPr>
        <p:blipFill>
          <a:blip r:embed="rId2"/>
          <a:stretch>
            <a:fillRect/>
          </a:stretch>
        </p:blipFill>
        <p:spPr>
          <a:xfrm>
            <a:off x="179511" y="1844824"/>
            <a:ext cx="6698291" cy="4811785"/>
          </a:xfrm>
          <a:prstGeom prst="rect">
            <a:avLst/>
          </a:prstGeom>
        </p:spPr>
      </p:pic>
    </p:spTree>
    <p:extLst>
      <p:ext uri="{BB962C8B-B14F-4D97-AF65-F5344CB8AC3E}">
        <p14:creationId xmlns:p14="http://schemas.microsoft.com/office/powerpoint/2010/main" val="260645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D0CE9505-3334-422B-9829-EE92BEA422B4}"/>
              </a:ext>
            </a:extLst>
          </p:cNvPr>
          <p:cNvSpPr txBox="1"/>
          <p:nvPr/>
        </p:nvSpPr>
        <p:spPr>
          <a:xfrm>
            <a:off x="899591" y="215680"/>
            <a:ext cx="7344816" cy="523220"/>
          </a:xfrm>
          <a:prstGeom prst="rect">
            <a:avLst/>
          </a:prstGeom>
          <a:noFill/>
        </p:spPr>
        <p:txBody>
          <a:bodyPr wrap="square" rtlCol="0">
            <a:spAutoFit/>
          </a:bodyPr>
          <a:lstStyle/>
          <a:p>
            <a:pPr algn="ctr"/>
            <a:r>
              <a:rPr lang="cs-CZ" sz="2800" dirty="0"/>
              <a:t>Výroba medicinálního kyslíku</a:t>
            </a:r>
          </a:p>
        </p:txBody>
      </p:sp>
      <p:sp>
        <p:nvSpPr>
          <p:cNvPr id="5" name="TextovéPole 4">
            <a:extLst>
              <a:ext uri="{FF2B5EF4-FFF2-40B4-BE49-F238E27FC236}">
                <a16:creationId xmlns:a16="http://schemas.microsoft.com/office/drawing/2014/main" xmlns="" id="{272012E5-6A10-4E37-AE60-B3D8C316F7DC}"/>
              </a:ext>
            </a:extLst>
          </p:cNvPr>
          <p:cNvSpPr txBox="1"/>
          <p:nvPr/>
        </p:nvSpPr>
        <p:spPr>
          <a:xfrm>
            <a:off x="219120" y="783868"/>
            <a:ext cx="8457336" cy="1477328"/>
          </a:xfrm>
          <a:prstGeom prst="rect">
            <a:avLst/>
          </a:prstGeom>
          <a:noFill/>
        </p:spPr>
        <p:txBody>
          <a:bodyPr wrap="square" rtlCol="0">
            <a:spAutoFit/>
          </a:bodyPr>
          <a:lstStyle/>
          <a:p>
            <a:r>
              <a:rPr lang="cs-CZ" b="1" dirty="0"/>
              <a:t>Existují čtyři základní metody:</a:t>
            </a:r>
          </a:p>
          <a:p>
            <a:pPr marL="285750" indent="-285750">
              <a:buFont typeface="Arial" panose="020B0604020202020204" pitchFamily="34" charset="0"/>
              <a:buChar char="•"/>
            </a:pPr>
            <a:r>
              <a:rPr lang="cs-CZ" dirty="0"/>
              <a:t>Frakční destilace zkapalněného vzduchu (99,5 </a:t>
            </a:r>
            <a:r>
              <a:rPr lang="en-US" dirty="0"/>
              <a:t>%)</a:t>
            </a:r>
            <a:endParaRPr lang="cs-CZ" dirty="0"/>
          </a:p>
          <a:p>
            <a:pPr marL="285750" indent="-285750">
              <a:buFont typeface="Arial" panose="020B0604020202020204" pitchFamily="34" charset="0"/>
              <a:buChar char="•"/>
            </a:pPr>
            <a:r>
              <a:rPr lang="cs-CZ" dirty="0"/>
              <a:t>Membránová separace </a:t>
            </a:r>
            <a:r>
              <a:rPr lang="en-US" dirty="0"/>
              <a:t>(30 – 40 %) </a:t>
            </a:r>
            <a:r>
              <a:rPr lang="cs-CZ" dirty="0"/>
              <a:t> - nepoužívá se pro výrobu med. kyslíku</a:t>
            </a:r>
          </a:p>
          <a:p>
            <a:pPr marL="285750" indent="-285750">
              <a:buFont typeface="Arial" panose="020B0604020202020204" pitchFamily="34" charset="0"/>
              <a:buChar char="•"/>
            </a:pPr>
            <a:r>
              <a:rPr lang="cs-CZ" dirty="0"/>
              <a:t>Adsorpce na molekulárním sítu (PSA – </a:t>
            </a:r>
            <a:r>
              <a:rPr lang="cs-CZ" dirty="0" err="1"/>
              <a:t>Pressure</a:t>
            </a:r>
            <a:r>
              <a:rPr lang="cs-CZ" dirty="0"/>
              <a:t> Swing </a:t>
            </a:r>
            <a:r>
              <a:rPr lang="cs-CZ" dirty="0" err="1"/>
              <a:t>Adsorbtion</a:t>
            </a:r>
            <a:r>
              <a:rPr lang="cs-CZ" dirty="0"/>
              <a:t>)</a:t>
            </a:r>
            <a:r>
              <a:rPr lang="en-US" dirty="0"/>
              <a:t> (</a:t>
            </a:r>
            <a:r>
              <a:rPr lang="cs-CZ" dirty="0"/>
              <a:t>9</a:t>
            </a:r>
            <a:r>
              <a:rPr lang="en-US" dirty="0"/>
              <a:t>0 – </a:t>
            </a:r>
            <a:r>
              <a:rPr lang="cs-CZ" dirty="0"/>
              <a:t>95</a:t>
            </a:r>
            <a:r>
              <a:rPr lang="en-US" dirty="0"/>
              <a:t> %) </a:t>
            </a:r>
            <a:endParaRPr lang="cs-CZ" dirty="0"/>
          </a:p>
          <a:p>
            <a:pPr marL="285750" indent="-285750">
              <a:buFont typeface="Arial" panose="020B0604020202020204" pitchFamily="34" charset="0"/>
              <a:buChar char="•"/>
            </a:pPr>
            <a:r>
              <a:rPr lang="cs-CZ" dirty="0"/>
              <a:t>Vakuová adsorpce (VSA – </a:t>
            </a:r>
            <a:r>
              <a:rPr lang="cs-CZ" dirty="0" err="1"/>
              <a:t>Vacuum</a:t>
            </a:r>
            <a:r>
              <a:rPr lang="cs-CZ" dirty="0"/>
              <a:t> Swing </a:t>
            </a:r>
            <a:r>
              <a:rPr lang="cs-CZ" dirty="0" err="1"/>
              <a:t>Adsorbtion</a:t>
            </a:r>
            <a:r>
              <a:rPr lang="cs-CZ" dirty="0"/>
              <a:t>)</a:t>
            </a:r>
            <a:r>
              <a:rPr lang="en-US" dirty="0"/>
              <a:t> (</a:t>
            </a:r>
            <a:r>
              <a:rPr lang="cs-CZ" dirty="0"/>
              <a:t>9</a:t>
            </a:r>
            <a:r>
              <a:rPr lang="en-US" dirty="0"/>
              <a:t>0 – </a:t>
            </a:r>
            <a:r>
              <a:rPr lang="cs-CZ" dirty="0"/>
              <a:t>95</a:t>
            </a:r>
            <a:r>
              <a:rPr lang="en-US" dirty="0"/>
              <a:t> %) </a:t>
            </a:r>
            <a:endParaRPr lang="cs-CZ" dirty="0"/>
          </a:p>
        </p:txBody>
      </p:sp>
      <p:sp>
        <p:nvSpPr>
          <p:cNvPr id="6" name="Obdélník 5">
            <a:extLst>
              <a:ext uri="{FF2B5EF4-FFF2-40B4-BE49-F238E27FC236}">
                <a16:creationId xmlns:a16="http://schemas.microsoft.com/office/drawing/2014/main" xmlns="" id="{F66F281B-DE9F-43C0-9EA9-97629C38C46B}"/>
              </a:ext>
            </a:extLst>
          </p:cNvPr>
          <p:cNvSpPr/>
          <p:nvPr/>
        </p:nvSpPr>
        <p:spPr>
          <a:xfrm>
            <a:off x="199316" y="2438817"/>
            <a:ext cx="8745367" cy="3785652"/>
          </a:xfrm>
          <a:prstGeom prst="rect">
            <a:avLst/>
          </a:prstGeom>
        </p:spPr>
        <p:txBody>
          <a:bodyPr wrap="square">
            <a:spAutoFit/>
          </a:bodyPr>
          <a:lstStyle/>
          <a:p>
            <a:r>
              <a:rPr lang="cs-CZ" sz="1200" b="1" dirty="0"/>
              <a:t>Frakční destilace zkapalněného vzduchu</a:t>
            </a:r>
          </a:p>
          <a:p>
            <a:pPr marL="171450" indent="-171450">
              <a:buFont typeface="Arial" panose="020B0604020202020204" pitchFamily="34" charset="0"/>
              <a:buChar char="•"/>
            </a:pPr>
            <a:r>
              <a:rPr lang="cs-CZ" sz="1200" b="1" dirty="0"/>
              <a:t>Proces</a:t>
            </a:r>
            <a:r>
              <a:rPr lang="cs-CZ" sz="1200" dirty="0"/>
              <a:t>: Tato metoda začíná tím, že se vzduch stlačí a ochladí na velmi nízkou teplotu, čímž se zkapalní. Poté se zkapalněný vzduch podrobí frakční destilaci, což umožňuje oddělení kyslíku od ostatních složek vzduchu (hlavně dusíku a argonu) na základě jejich různých bodů varu.</a:t>
            </a:r>
          </a:p>
          <a:p>
            <a:pPr marL="171450" indent="-171450">
              <a:buFont typeface="Arial" panose="020B0604020202020204" pitchFamily="34" charset="0"/>
              <a:buChar char="•"/>
            </a:pPr>
            <a:r>
              <a:rPr lang="cs-CZ" sz="1200" b="1" dirty="0"/>
              <a:t>Čistota kyslíku</a:t>
            </a:r>
            <a:r>
              <a:rPr lang="cs-CZ" sz="1200" dirty="0"/>
              <a:t>: Tímto způsobem lze dosáhnout velmi vysoké čistoty kyslíku (až 99,5 % a více).</a:t>
            </a:r>
          </a:p>
          <a:p>
            <a:pPr marL="171450" indent="-171450">
              <a:buFont typeface="Arial" panose="020B0604020202020204" pitchFamily="34" charset="0"/>
              <a:buChar char="•"/>
            </a:pPr>
            <a:r>
              <a:rPr lang="cs-CZ" sz="1200" b="1" dirty="0"/>
              <a:t>Použití</a:t>
            </a:r>
            <a:r>
              <a:rPr lang="cs-CZ" sz="1200" dirty="0"/>
              <a:t>: Tato metoda je nejčastěji používaná ve velkých průmyslových zařízeních na výrobu medicinálního kyslíku, který je poté přepravován do nemocnic ve formě kapalného kyslíku nebo stlačeného plynu v tlakových lahvích.</a:t>
            </a:r>
          </a:p>
          <a:p>
            <a:pPr>
              <a:buFont typeface="Arial" panose="020B0604020202020204" pitchFamily="34" charset="0"/>
              <a:buChar char="•"/>
            </a:pPr>
            <a:endParaRPr lang="cs-CZ" sz="1200" dirty="0"/>
          </a:p>
          <a:p>
            <a:r>
              <a:rPr lang="cs-CZ" sz="1200" b="1" dirty="0"/>
              <a:t>Adsorpce na molekulárním sítu (PSA - </a:t>
            </a:r>
            <a:r>
              <a:rPr lang="cs-CZ" sz="1200" b="1" dirty="0" err="1"/>
              <a:t>Pressure</a:t>
            </a:r>
            <a:r>
              <a:rPr lang="cs-CZ" sz="1200" b="1" dirty="0"/>
              <a:t> Swing </a:t>
            </a:r>
            <a:r>
              <a:rPr lang="cs-CZ" sz="1200" b="1" dirty="0" err="1"/>
              <a:t>Adsorption</a:t>
            </a:r>
            <a:r>
              <a:rPr lang="cs-CZ" sz="1200" b="1" dirty="0"/>
              <a:t>)</a:t>
            </a:r>
          </a:p>
          <a:p>
            <a:pPr marL="171450" indent="-171450">
              <a:buFont typeface="Arial" panose="020B0604020202020204" pitchFamily="34" charset="0"/>
              <a:buChar char="•"/>
            </a:pPr>
            <a:r>
              <a:rPr lang="cs-CZ" sz="1200" b="1" dirty="0"/>
              <a:t>Proces</a:t>
            </a:r>
            <a:r>
              <a:rPr lang="cs-CZ" sz="1200" dirty="0"/>
              <a:t>: PSA využívá molekulární síta (například zeolit), která selektivně adsorbují dusík ze vzduchu pod vysokým tlakem, čímž se získá obohacený kyslík. Po nasycení adsorbentu se tlak sníží na atmosférickou úroveň, což umožní desorpci dusíku a regeneraci adsorbentu.</a:t>
            </a:r>
          </a:p>
          <a:p>
            <a:pPr marL="171450" indent="-171450">
              <a:buFont typeface="Arial" panose="020B0604020202020204" pitchFamily="34" charset="0"/>
              <a:buChar char="•"/>
            </a:pPr>
            <a:r>
              <a:rPr lang="cs-CZ" sz="1200" b="1" dirty="0"/>
              <a:t>Čistota kyslíku</a:t>
            </a:r>
            <a:r>
              <a:rPr lang="cs-CZ" sz="1200" dirty="0"/>
              <a:t>: PSA technologie obvykle dosahuje čistoty kyslíku kolem 90–95 %, což je dostatečné pro většinu zdravotnických aplikací.</a:t>
            </a:r>
          </a:p>
          <a:p>
            <a:pPr marL="171450" indent="-171450">
              <a:buFont typeface="Arial" panose="020B0604020202020204" pitchFamily="34" charset="0"/>
              <a:buChar char="•"/>
            </a:pPr>
            <a:r>
              <a:rPr lang="cs-CZ" sz="1200" b="1" dirty="0"/>
              <a:t>Použití</a:t>
            </a:r>
            <a:r>
              <a:rPr lang="cs-CZ" sz="1200" dirty="0"/>
              <a:t>: PSA generátory kyslíku se používají přímo v nemocnicích nebo zdravotnických zařízeních, kde produkují kyslík na místě, což snižuje potřebu skladování a přepravy kyslíku.</a:t>
            </a:r>
          </a:p>
          <a:p>
            <a:pPr marL="171450" indent="-171450">
              <a:buFont typeface="Arial" panose="020B0604020202020204" pitchFamily="34" charset="0"/>
              <a:buChar char="•"/>
            </a:pPr>
            <a:endParaRPr lang="cs-CZ" sz="1200" dirty="0"/>
          </a:p>
          <a:p>
            <a:r>
              <a:rPr lang="cs-CZ" sz="1200" b="1" dirty="0"/>
              <a:t>Vakuová adsorpce (VSA - </a:t>
            </a:r>
            <a:r>
              <a:rPr lang="cs-CZ" sz="1200" b="1" dirty="0" err="1"/>
              <a:t>Vacuum</a:t>
            </a:r>
            <a:r>
              <a:rPr lang="cs-CZ" sz="1200" b="1" dirty="0"/>
              <a:t> Swing </a:t>
            </a:r>
            <a:r>
              <a:rPr lang="cs-CZ" sz="1200" b="1" dirty="0" err="1"/>
              <a:t>Adsorption</a:t>
            </a:r>
            <a:r>
              <a:rPr lang="cs-CZ" sz="1200" b="1" dirty="0"/>
              <a:t>)</a:t>
            </a:r>
          </a:p>
          <a:p>
            <a:pPr marL="171450" indent="-171450">
              <a:buFont typeface="Arial" panose="020B0604020202020204" pitchFamily="34" charset="0"/>
              <a:buChar char="•"/>
            </a:pPr>
            <a:r>
              <a:rPr lang="cs-CZ" sz="1200" b="1" dirty="0"/>
              <a:t>Proces</a:t>
            </a:r>
            <a:r>
              <a:rPr lang="cs-CZ" sz="1200" dirty="0"/>
              <a:t>: VSA pracuje podobně jako PSA, ale regenerace adsorpčního materiálu probíhá při podtlaku (vakuum), což může být energeticky úspornější.</a:t>
            </a:r>
          </a:p>
          <a:p>
            <a:pPr marL="171450" indent="-171450">
              <a:buFont typeface="Arial" panose="020B0604020202020204" pitchFamily="34" charset="0"/>
              <a:buChar char="•"/>
            </a:pPr>
            <a:r>
              <a:rPr lang="cs-CZ" sz="1200" b="1" dirty="0"/>
              <a:t>Čistota kyslíku</a:t>
            </a:r>
            <a:r>
              <a:rPr lang="cs-CZ" sz="1200" dirty="0"/>
              <a:t>: Podobně jako u PSA, čistota kyslíku dosahuje obvykle 90–95 %.</a:t>
            </a:r>
          </a:p>
          <a:p>
            <a:pPr marL="171450" indent="-171450">
              <a:buFont typeface="Arial" panose="020B0604020202020204" pitchFamily="34" charset="0"/>
              <a:buChar char="•"/>
            </a:pPr>
            <a:r>
              <a:rPr lang="cs-CZ" sz="1200" b="1" dirty="0"/>
              <a:t>Použití</a:t>
            </a:r>
            <a:r>
              <a:rPr lang="cs-CZ" sz="1200" dirty="0"/>
              <a:t>: Tato metoda je vhodná pro menší aplikace nebo tam, kde je potřeba nižší spotřeba energie při výrobě kyslíku.</a:t>
            </a:r>
          </a:p>
        </p:txBody>
      </p:sp>
      <p:cxnSp>
        <p:nvCxnSpPr>
          <p:cNvPr id="8" name="Přímá spojnice 7">
            <a:extLst>
              <a:ext uri="{FF2B5EF4-FFF2-40B4-BE49-F238E27FC236}">
                <a16:creationId xmlns:a16="http://schemas.microsoft.com/office/drawing/2014/main" xmlns="" id="{730C0CF0-ABEE-42F7-BB48-8138D99F8805}"/>
              </a:ext>
            </a:extLst>
          </p:cNvPr>
          <p:cNvCxnSpPr/>
          <p:nvPr/>
        </p:nvCxnSpPr>
        <p:spPr>
          <a:xfrm>
            <a:off x="199316" y="2348880"/>
            <a:ext cx="86211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916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86B4638-8EDD-40FF-AE2E-CC65714F1FE7}"/>
              </a:ext>
            </a:extLst>
          </p:cNvPr>
          <p:cNvSpPr txBox="1"/>
          <p:nvPr/>
        </p:nvSpPr>
        <p:spPr>
          <a:xfrm>
            <a:off x="2303748" y="188640"/>
            <a:ext cx="4536504" cy="369332"/>
          </a:xfrm>
          <a:prstGeom prst="rect">
            <a:avLst/>
          </a:prstGeom>
          <a:noFill/>
        </p:spPr>
        <p:txBody>
          <a:bodyPr wrap="square" rtlCol="0">
            <a:spAutoFit/>
          </a:bodyPr>
          <a:lstStyle/>
          <a:p>
            <a:pPr algn="ctr"/>
            <a:r>
              <a:rPr lang="cs-CZ" dirty="0"/>
              <a:t>Zásobníky na zkapalněný kyslík</a:t>
            </a:r>
          </a:p>
        </p:txBody>
      </p:sp>
      <p:pic>
        <p:nvPicPr>
          <p:cNvPr id="4" name="Obrázek 3">
            <a:extLst>
              <a:ext uri="{FF2B5EF4-FFF2-40B4-BE49-F238E27FC236}">
                <a16:creationId xmlns:a16="http://schemas.microsoft.com/office/drawing/2014/main" xmlns="" id="{FC3DA167-A24B-49B1-BB75-024780451B99}"/>
              </a:ext>
            </a:extLst>
          </p:cNvPr>
          <p:cNvPicPr>
            <a:picLocks noChangeAspect="1"/>
          </p:cNvPicPr>
          <p:nvPr/>
        </p:nvPicPr>
        <p:blipFill>
          <a:blip r:embed="rId2"/>
          <a:stretch>
            <a:fillRect/>
          </a:stretch>
        </p:blipFill>
        <p:spPr>
          <a:xfrm>
            <a:off x="1115616" y="896094"/>
            <a:ext cx="7613985" cy="5779200"/>
          </a:xfrm>
          <a:prstGeom prst="rect">
            <a:avLst/>
          </a:prstGeom>
        </p:spPr>
      </p:pic>
    </p:spTree>
    <p:extLst>
      <p:ext uri="{BB962C8B-B14F-4D97-AF65-F5344CB8AC3E}">
        <p14:creationId xmlns:p14="http://schemas.microsoft.com/office/powerpoint/2010/main" val="4077070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lk Oxygen Tank Vaporizer switchover.jpg">
            <a:extLst>
              <a:ext uri="{FF2B5EF4-FFF2-40B4-BE49-F238E27FC236}">
                <a16:creationId xmlns:a16="http://schemas.microsoft.com/office/drawing/2014/main" xmlns="" id="{2D504EAB-C6E5-481E-B2EE-D181EB3A4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768752" cy="434151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xmlns="" id="{1AD8A8CC-3F44-4738-A2B7-47B511DBBD50}"/>
              </a:ext>
            </a:extLst>
          </p:cNvPr>
          <p:cNvSpPr txBox="1"/>
          <p:nvPr/>
        </p:nvSpPr>
        <p:spPr>
          <a:xfrm>
            <a:off x="2807804" y="260648"/>
            <a:ext cx="3528392" cy="646331"/>
          </a:xfrm>
          <a:prstGeom prst="rect">
            <a:avLst/>
          </a:prstGeom>
          <a:noFill/>
        </p:spPr>
        <p:txBody>
          <a:bodyPr wrap="square" rtlCol="0">
            <a:spAutoFit/>
          </a:bodyPr>
          <a:lstStyle/>
          <a:p>
            <a:pPr algn="ctr"/>
            <a:r>
              <a:rPr lang="cs-CZ" dirty="0"/>
              <a:t>Kompletní technologie pro skladování a dodávku kyslíku</a:t>
            </a:r>
          </a:p>
        </p:txBody>
      </p:sp>
      <p:sp>
        <p:nvSpPr>
          <p:cNvPr id="5" name="TextovéPole 4">
            <a:extLst>
              <a:ext uri="{FF2B5EF4-FFF2-40B4-BE49-F238E27FC236}">
                <a16:creationId xmlns:a16="http://schemas.microsoft.com/office/drawing/2014/main" xmlns="" id="{00184D17-5963-4A6A-9A46-DBC930D37BAB}"/>
              </a:ext>
            </a:extLst>
          </p:cNvPr>
          <p:cNvSpPr txBox="1"/>
          <p:nvPr/>
        </p:nvSpPr>
        <p:spPr>
          <a:xfrm>
            <a:off x="1547664" y="5589240"/>
            <a:ext cx="1440160" cy="523220"/>
          </a:xfrm>
          <a:prstGeom prst="rect">
            <a:avLst/>
          </a:prstGeom>
          <a:noFill/>
        </p:spPr>
        <p:txBody>
          <a:bodyPr wrap="square" rtlCol="0">
            <a:spAutoFit/>
          </a:bodyPr>
          <a:lstStyle/>
          <a:p>
            <a:r>
              <a:rPr lang="cs-CZ" sz="1400" dirty="0"/>
              <a:t>Zásobník kapalného O2</a:t>
            </a:r>
          </a:p>
        </p:txBody>
      </p:sp>
      <p:sp>
        <p:nvSpPr>
          <p:cNvPr id="7" name="TextovéPole 6">
            <a:extLst>
              <a:ext uri="{FF2B5EF4-FFF2-40B4-BE49-F238E27FC236}">
                <a16:creationId xmlns:a16="http://schemas.microsoft.com/office/drawing/2014/main" xmlns="" id="{ED060435-05C4-4CE4-96C2-41E57BADBEE9}"/>
              </a:ext>
            </a:extLst>
          </p:cNvPr>
          <p:cNvSpPr txBox="1"/>
          <p:nvPr/>
        </p:nvSpPr>
        <p:spPr>
          <a:xfrm>
            <a:off x="3707904" y="5589240"/>
            <a:ext cx="1440160" cy="1169551"/>
          </a:xfrm>
          <a:prstGeom prst="rect">
            <a:avLst/>
          </a:prstGeom>
          <a:noFill/>
        </p:spPr>
        <p:txBody>
          <a:bodyPr wrap="square" rtlCol="0">
            <a:spAutoFit/>
          </a:bodyPr>
          <a:lstStyle/>
          <a:p>
            <a:r>
              <a:rPr lang="cs-CZ" sz="1400" dirty="0"/>
              <a:t>Vypařovací stanice </a:t>
            </a:r>
          </a:p>
          <a:p>
            <a:r>
              <a:rPr lang="cs-CZ" sz="1400" dirty="0"/>
              <a:t> - změna skupenství O2 na plynné</a:t>
            </a:r>
          </a:p>
        </p:txBody>
      </p:sp>
      <p:sp>
        <p:nvSpPr>
          <p:cNvPr id="8" name="TextovéPole 7">
            <a:extLst>
              <a:ext uri="{FF2B5EF4-FFF2-40B4-BE49-F238E27FC236}">
                <a16:creationId xmlns:a16="http://schemas.microsoft.com/office/drawing/2014/main" xmlns="" id="{90EDD445-5E28-416C-AD6C-A3EA3F405845}"/>
              </a:ext>
            </a:extLst>
          </p:cNvPr>
          <p:cNvSpPr txBox="1"/>
          <p:nvPr/>
        </p:nvSpPr>
        <p:spPr>
          <a:xfrm>
            <a:off x="5849561" y="5543073"/>
            <a:ext cx="1440160" cy="1169551"/>
          </a:xfrm>
          <a:prstGeom prst="rect">
            <a:avLst/>
          </a:prstGeom>
          <a:noFill/>
        </p:spPr>
        <p:txBody>
          <a:bodyPr wrap="square" rtlCol="0">
            <a:spAutoFit/>
          </a:bodyPr>
          <a:lstStyle/>
          <a:p>
            <a:r>
              <a:rPr lang="cs-CZ" sz="1400" dirty="0"/>
              <a:t>Redukční stanice</a:t>
            </a:r>
          </a:p>
          <a:p>
            <a:r>
              <a:rPr lang="cs-CZ" sz="1400" dirty="0"/>
              <a:t>- redukce tlaku O2 na provozní tlak v rozvodné soustavě</a:t>
            </a:r>
          </a:p>
        </p:txBody>
      </p:sp>
    </p:spTree>
    <p:extLst>
      <p:ext uri="{BB962C8B-B14F-4D97-AF65-F5344CB8AC3E}">
        <p14:creationId xmlns:p14="http://schemas.microsoft.com/office/powerpoint/2010/main" val="2961864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labtech.com/wp-content/uploads/2022/07/Dewar-cross-sections.png">
            <a:extLst>
              <a:ext uri="{FF2B5EF4-FFF2-40B4-BE49-F238E27FC236}">
                <a16:creationId xmlns:a16="http://schemas.microsoft.com/office/drawing/2014/main" xmlns="" id="{B7A2BF94-7A60-487A-9785-69E3713B9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 y="2492896"/>
            <a:ext cx="8772525" cy="3857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xmlns="" id="{1538B21C-C10D-42DD-A79F-A36A761CCAA2}"/>
              </a:ext>
            </a:extLst>
          </p:cNvPr>
          <p:cNvSpPr txBox="1"/>
          <p:nvPr/>
        </p:nvSpPr>
        <p:spPr>
          <a:xfrm>
            <a:off x="2915816" y="260648"/>
            <a:ext cx="4248472" cy="369332"/>
          </a:xfrm>
          <a:prstGeom prst="rect">
            <a:avLst/>
          </a:prstGeom>
          <a:noFill/>
        </p:spPr>
        <p:txBody>
          <a:bodyPr wrap="square" rtlCol="0">
            <a:spAutoFit/>
          </a:bodyPr>
          <a:lstStyle/>
          <a:p>
            <a:r>
              <a:rPr lang="cs-CZ" dirty="0"/>
              <a:t>Skladování N2 – </a:t>
            </a:r>
            <a:r>
              <a:rPr lang="cs-CZ" dirty="0" err="1"/>
              <a:t>Dewarova</a:t>
            </a:r>
            <a:r>
              <a:rPr lang="cs-CZ" dirty="0"/>
              <a:t> nádoba</a:t>
            </a:r>
          </a:p>
        </p:txBody>
      </p:sp>
    </p:spTree>
    <p:extLst>
      <p:ext uri="{BB962C8B-B14F-4D97-AF65-F5344CB8AC3E}">
        <p14:creationId xmlns:p14="http://schemas.microsoft.com/office/powerpoint/2010/main" val="1134840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1538B21C-C10D-42DD-A79F-A36A761CCAA2}"/>
              </a:ext>
            </a:extLst>
          </p:cNvPr>
          <p:cNvSpPr txBox="1"/>
          <p:nvPr/>
        </p:nvSpPr>
        <p:spPr>
          <a:xfrm>
            <a:off x="2915816" y="260648"/>
            <a:ext cx="4248472" cy="369332"/>
          </a:xfrm>
          <a:prstGeom prst="rect">
            <a:avLst/>
          </a:prstGeom>
          <a:noFill/>
        </p:spPr>
        <p:txBody>
          <a:bodyPr wrap="square" rtlCol="0">
            <a:spAutoFit/>
          </a:bodyPr>
          <a:lstStyle/>
          <a:p>
            <a:r>
              <a:rPr lang="cs-CZ" dirty="0"/>
              <a:t>Skladování He – Tlakové zásobníky</a:t>
            </a:r>
          </a:p>
        </p:txBody>
      </p:sp>
      <p:pic>
        <p:nvPicPr>
          <p:cNvPr id="6146" name="Picture 2" descr="This liquid helium container minimizes the rate of heat leaking in by... |  Download Scientific Diagram">
            <a:extLst>
              <a:ext uri="{FF2B5EF4-FFF2-40B4-BE49-F238E27FC236}">
                <a16:creationId xmlns:a16="http://schemas.microsoft.com/office/drawing/2014/main" xmlns="" id="{492362EB-1E2B-4DCD-A0DD-78A2462FD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24744"/>
            <a:ext cx="4445691" cy="51571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1000L Vacuum Multilayer Insulation Liquid Helium Tank for Bulk Supply">
            <a:extLst>
              <a:ext uri="{FF2B5EF4-FFF2-40B4-BE49-F238E27FC236}">
                <a16:creationId xmlns:a16="http://schemas.microsoft.com/office/drawing/2014/main" xmlns="" id="{688776FF-3CBB-46DC-9213-81F380C2DF0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156" name="Picture 12" descr="Helios - Flüssiges Helium lagern und transportieren">
            <a:extLst>
              <a:ext uri="{FF2B5EF4-FFF2-40B4-BE49-F238E27FC236}">
                <a16:creationId xmlns:a16="http://schemas.microsoft.com/office/drawing/2014/main" xmlns="" id="{0C98214C-4448-4A42-8CBE-190C64195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28" r="34358"/>
          <a:stretch/>
        </p:blipFill>
        <p:spPr bwMode="auto">
          <a:xfrm>
            <a:off x="1043608" y="1126698"/>
            <a:ext cx="2520281"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33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B58B0C-8019-1B12-AD31-400165D0069E}"/>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xmlns="" id="{5F8DC4A2-E42F-9D6E-83EA-A70C93B2752D}"/>
              </a:ext>
            </a:extLst>
          </p:cNvPr>
          <p:cNvSpPr txBox="1"/>
          <p:nvPr/>
        </p:nvSpPr>
        <p:spPr>
          <a:xfrm>
            <a:off x="1223628" y="260648"/>
            <a:ext cx="6696744" cy="400110"/>
          </a:xfrm>
          <a:prstGeom prst="rect">
            <a:avLst/>
          </a:prstGeom>
          <a:noFill/>
        </p:spPr>
        <p:txBody>
          <a:bodyPr wrap="square" rtlCol="0">
            <a:spAutoFit/>
          </a:bodyPr>
          <a:lstStyle/>
          <a:p>
            <a:pPr algn="ctr"/>
            <a:r>
              <a:rPr lang="cs-CZ" sz="2000" dirty="0"/>
              <a:t>Skladování medicinálních plynů v tlakových láhvích</a:t>
            </a:r>
          </a:p>
        </p:txBody>
      </p:sp>
      <p:sp>
        <p:nvSpPr>
          <p:cNvPr id="2" name="AutoShape 4" descr="1000L Vacuum Multilayer Insulation Liquid Helium Tank for Bulk Supply">
            <a:extLst>
              <a:ext uri="{FF2B5EF4-FFF2-40B4-BE49-F238E27FC236}">
                <a16:creationId xmlns:a16="http://schemas.microsoft.com/office/drawing/2014/main" xmlns="" id="{D02881B8-989D-8D43-188C-A30B02E1DFA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6" name="Picture 2" descr="KYSLÍKOVÁ LAHEV (tlaková lahev pro plnění O2) | Zdravotnická technika SZO">
            <a:extLst>
              <a:ext uri="{FF2B5EF4-FFF2-40B4-BE49-F238E27FC236}">
                <a16:creationId xmlns:a16="http://schemas.microsoft.com/office/drawing/2014/main" xmlns="" id="{26F3DF0A-D871-6902-3E63-E0D1088A3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86408"/>
            <a:ext cx="2752120" cy="5085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xmlns="" id="{766C815E-3126-B0A0-6AE5-2B0E2BEBFD02}"/>
              </a:ext>
            </a:extLst>
          </p:cNvPr>
          <p:cNvSpPr txBox="1"/>
          <p:nvPr/>
        </p:nvSpPr>
        <p:spPr>
          <a:xfrm>
            <a:off x="1315674" y="5971592"/>
            <a:ext cx="1487908" cy="738664"/>
          </a:xfrm>
          <a:prstGeom prst="rect">
            <a:avLst/>
          </a:prstGeom>
          <a:noFill/>
        </p:spPr>
        <p:txBody>
          <a:bodyPr wrap="none" rtlCol="0">
            <a:spAutoFit/>
          </a:bodyPr>
          <a:lstStyle/>
          <a:p>
            <a:r>
              <a:rPr lang="cs-CZ" sz="1400" dirty="0"/>
              <a:t>Příklad TL na O</a:t>
            </a:r>
            <a:r>
              <a:rPr lang="cs-CZ" sz="1400" baseline="-25000" dirty="0"/>
              <a:t>2 </a:t>
            </a:r>
            <a:r>
              <a:rPr lang="cs-CZ" sz="1400" dirty="0"/>
              <a:t>– </a:t>
            </a:r>
          </a:p>
          <a:p>
            <a:r>
              <a:rPr lang="cs-CZ" sz="1400" dirty="0"/>
              <a:t>10 l, 200 </a:t>
            </a:r>
            <a:r>
              <a:rPr lang="cs-CZ" sz="1400" dirty="0" err="1"/>
              <a:t>MPa</a:t>
            </a:r>
            <a:endParaRPr lang="cs-CZ" sz="1400" dirty="0"/>
          </a:p>
          <a:p>
            <a:r>
              <a:rPr lang="cs-CZ" sz="1400" dirty="0"/>
              <a:t>cena cca 6000 Kč</a:t>
            </a:r>
          </a:p>
        </p:txBody>
      </p:sp>
      <p:sp>
        <p:nvSpPr>
          <p:cNvPr id="6" name="TextovéPole 5">
            <a:extLst>
              <a:ext uri="{FF2B5EF4-FFF2-40B4-BE49-F238E27FC236}">
                <a16:creationId xmlns:a16="http://schemas.microsoft.com/office/drawing/2014/main" xmlns="" id="{989CF133-1245-97B9-2877-F81FCB04A51D}"/>
              </a:ext>
            </a:extLst>
          </p:cNvPr>
          <p:cNvSpPr txBox="1"/>
          <p:nvPr/>
        </p:nvSpPr>
        <p:spPr>
          <a:xfrm>
            <a:off x="3435688" y="875943"/>
            <a:ext cx="5328592" cy="4801314"/>
          </a:xfrm>
          <a:prstGeom prst="rect">
            <a:avLst/>
          </a:prstGeom>
          <a:noFill/>
        </p:spPr>
        <p:txBody>
          <a:bodyPr wrap="square" rtlCol="0">
            <a:spAutoFit/>
          </a:bodyPr>
          <a:lstStyle/>
          <a:p>
            <a:r>
              <a:rPr lang="cs-CZ" dirty="0"/>
              <a:t>Skladování O2 a medicinálního vzduchu čistě v plynné formě při 15 - 20 </a:t>
            </a:r>
            <a:r>
              <a:rPr lang="cs-CZ" dirty="0" err="1"/>
              <a:t>MPa</a:t>
            </a:r>
            <a:r>
              <a:rPr lang="cs-CZ" dirty="0"/>
              <a:t>. Skladování N</a:t>
            </a:r>
            <a:r>
              <a:rPr lang="cs-CZ" baseline="-25000" dirty="0"/>
              <a:t>2</a:t>
            </a:r>
            <a:r>
              <a:rPr lang="cs-CZ" dirty="0"/>
              <a:t>O, NO a CO</a:t>
            </a:r>
            <a:r>
              <a:rPr lang="cs-CZ" baseline="-25000" dirty="0"/>
              <a:t>2</a:t>
            </a:r>
            <a:r>
              <a:rPr lang="cs-CZ" dirty="0"/>
              <a:t> v současně i kapalném stavu. Část plynu je odpařena a udržuje skladovací tlak cca 5 - 7 </a:t>
            </a:r>
            <a:r>
              <a:rPr lang="cs-CZ" dirty="0" err="1"/>
              <a:t>MPa</a:t>
            </a:r>
            <a:r>
              <a:rPr lang="cs-CZ" dirty="0"/>
              <a:t>.</a:t>
            </a:r>
          </a:p>
          <a:p>
            <a:endParaRPr lang="cs-CZ" dirty="0"/>
          </a:p>
          <a:p>
            <a:r>
              <a:rPr lang="cs-CZ" dirty="0"/>
              <a:t>Tlaková láhev spadá do kategorie vyhrazených zařízení – tlaková zařízení. Z tohoto důvodu musí být skladovány, přepravovány a udržovány podle zvláštních předpisů - </a:t>
            </a:r>
            <a:r>
              <a:rPr lang="cs-CZ" dirty="0">
                <a:solidFill>
                  <a:srgbClr val="231F20"/>
                </a:solidFill>
                <a:latin typeface="HelveticaCE"/>
              </a:rPr>
              <a:t>Č</a:t>
            </a:r>
            <a:r>
              <a:rPr lang="en-US" sz="1800" b="0" i="0" u="none" strike="noStrike" baseline="0" dirty="0">
                <a:solidFill>
                  <a:srgbClr val="231F20"/>
                </a:solidFill>
                <a:latin typeface="HelveticaCE"/>
              </a:rPr>
              <a:t>SN 07 8304</a:t>
            </a:r>
            <a:r>
              <a:rPr lang="cs-CZ" dirty="0"/>
              <a:t>. </a:t>
            </a:r>
          </a:p>
          <a:p>
            <a:endParaRPr lang="cs-CZ" dirty="0"/>
          </a:p>
          <a:p>
            <a:r>
              <a:rPr lang="cs-CZ" dirty="0"/>
              <a:t>Náplň lahví pak spadá do kategorie léčivých přípravků dle </a:t>
            </a:r>
            <a:r>
              <a:rPr lang="cs-CZ" sz="1800" b="0" i="0" u="none" strike="noStrike" baseline="0" dirty="0">
                <a:solidFill>
                  <a:srgbClr val="231F20"/>
                </a:solidFill>
                <a:latin typeface="HelveticaCE"/>
              </a:rPr>
              <a:t>zákon č</a:t>
            </a:r>
            <a:r>
              <a:rPr lang="en-US" sz="1800" b="0" i="0" u="none" strike="noStrike" baseline="0" dirty="0">
                <a:solidFill>
                  <a:srgbClr val="231F20"/>
                </a:solidFill>
                <a:latin typeface="HelveticaCE"/>
              </a:rPr>
              <a:t>. 378/2007 Sb.</a:t>
            </a:r>
            <a:r>
              <a:rPr lang="cs-CZ" sz="1800" b="0" i="0" u="none" strike="noStrike" baseline="0" dirty="0">
                <a:solidFill>
                  <a:srgbClr val="231F20"/>
                </a:solidFill>
                <a:latin typeface="HelveticaCE"/>
              </a:rPr>
              <a:t> – je klasifikována jako léčivo.</a:t>
            </a:r>
          </a:p>
          <a:p>
            <a:endParaRPr lang="cs-CZ" sz="1800" b="0" i="0" u="none" strike="noStrike" baseline="0" dirty="0">
              <a:solidFill>
                <a:srgbClr val="231F20"/>
              </a:solidFill>
              <a:latin typeface="HelveticaCE"/>
            </a:endParaRPr>
          </a:p>
          <a:p>
            <a:r>
              <a:rPr lang="cs-CZ" dirty="0">
                <a:solidFill>
                  <a:srgbClr val="231F20"/>
                </a:solidFill>
                <a:latin typeface="HelveticaCE"/>
              </a:rPr>
              <a:t>K plnění lahví medicinálními plyny je oprávněn pouze výrobce léčivých přípravků dle vyhlášky MZ </a:t>
            </a:r>
            <a:r>
              <a:rPr lang="cs-CZ" sz="1800" b="0" i="0" u="none" strike="noStrike" baseline="0" dirty="0">
                <a:solidFill>
                  <a:srgbClr val="231F20"/>
                </a:solidFill>
                <a:latin typeface="HelveticaCE"/>
              </a:rPr>
              <a:t>č</a:t>
            </a:r>
            <a:r>
              <a:rPr lang="en-US" sz="1800" b="0" i="0" u="none" strike="noStrike" baseline="0" dirty="0">
                <a:solidFill>
                  <a:srgbClr val="231F20"/>
                </a:solidFill>
                <a:latin typeface="HelveticaCE"/>
              </a:rPr>
              <a:t>. 229/2008</a:t>
            </a:r>
            <a:r>
              <a:rPr lang="cs-CZ" sz="1800" b="0" i="0" u="none" strike="noStrike" baseline="0" dirty="0">
                <a:solidFill>
                  <a:srgbClr val="231F20"/>
                </a:solidFill>
                <a:latin typeface="HelveticaCE"/>
              </a:rPr>
              <a:t>.</a:t>
            </a:r>
            <a:endParaRPr lang="en-US" dirty="0"/>
          </a:p>
        </p:txBody>
      </p:sp>
    </p:spTree>
    <p:extLst>
      <p:ext uri="{BB962C8B-B14F-4D97-AF65-F5344CB8AC3E}">
        <p14:creationId xmlns:p14="http://schemas.microsoft.com/office/powerpoint/2010/main" val="488170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5B146E-17A0-8954-575D-F89B81D83215}"/>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xmlns="" id="{B27C99CA-C277-85FA-FBFF-48BDBD43CAC5}"/>
              </a:ext>
            </a:extLst>
          </p:cNvPr>
          <p:cNvSpPr txBox="1"/>
          <p:nvPr/>
        </p:nvSpPr>
        <p:spPr>
          <a:xfrm>
            <a:off x="1223628" y="260648"/>
            <a:ext cx="6696744" cy="400110"/>
          </a:xfrm>
          <a:prstGeom prst="rect">
            <a:avLst/>
          </a:prstGeom>
          <a:noFill/>
        </p:spPr>
        <p:txBody>
          <a:bodyPr wrap="square" rtlCol="0">
            <a:spAutoFit/>
          </a:bodyPr>
          <a:lstStyle/>
          <a:p>
            <a:pPr algn="ctr"/>
            <a:r>
              <a:rPr lang="cs-CZ" sz="2000" dirty="0"/>
              <a:t>Anatomie tlakové lahve</a:t>
            </a:r>
          </a:p>
        </p:txBody>
      </p:sp>
      <p:sp>
        <p:nvSpPr>
          <p:cNvPr id="2" name="AutoShape 4" descr="1000L Vacuum Multilayer Insulation Liquid Helium Tank for Bulk Supply">
            <a:extLst>
              <a:ext uri="{FF2B5EF4-FFF2-40B4-BE49-F238E27FC236}">
                <a16:creationId xmlns:a16="http://schemas.microsoft.com/office/drawing/2014/main" xmlns="" id="{BD3D084F-3BD5-0298-A449-5E12D3B64E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0" name="Picture 2" descr="Aluminum Gas Cylinder Manufacturer">
            <a:extLst>
              <a:ext uri="{FF2B5EF4-FFF2-40B4-BE49-F238E27FC236}">
                <a16:creationId xmlns:a16="http://schemas.microsoft.com/office/drawing/2014/main" xmlns="" id="{EAED5E26-570B-A4ED-57FE-FBE427645CF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86" r="9370"/>
          <a:stretch/>
        </p:blipFill>
        <p:spPr bwMode="auto">
          <a:xfrm>
            <a:off x="683568" y="630323"/>
            <a:ext cx="3312367" cy="5902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xmlns="" id="{60898882-DBC6-0A80-8688-0409FE08736D}"/>
              </a:ext>
            </a:extLst>
          </p:cNvPr>
          <p:cNvSpPr txBox="1"/>
          <p:nvPr/>
        </p:nvSpPr>
        <p:spPr>
          <a:xfrm>
            <a:off x="2627784" y="4005064"/>
            <a:ext cx="1656184" cy="461665"/>
          </a:xfrm>
          <a:prstGeom prst="rect">
            <a:avLst/>
          </a:prstGeom>
          <a:solidFill>
            <a:schemeClr val="bg1"/>
          </a:solidFill>
        </p:spPr>
        <p:txBody>
          <a:bodyPr wrap="square" rtlCol="0">
            <a:spAutoFit/>
          </a:bodyPr>
          <a:lstStyle/>
          <a:p>
            <a:r>
              <a:rPr lang="cs-CZ" sz="1200" dirty="0"/>
              <a:t>VÁLCOVÉ TĚLO</a:t>
            </a:r>
          </a:p>
          <a:p>
            <a:r>
              <a:rPr lang="cs-CZ" sz="1200" dirty="0"/>
              <a:t>(</a:t>
            </a:r>
            <a:r>
              <a:rPr lang="cs-CZ" sz="1200" dirty="0" err="1"/>
              <a:t>tl</a:t>
            </a:r>
            <a:r>
              <a:rPr lang="cs-CZ" sz="1200" dirty="0"/>
              <a:t>. cca 5 mm)</a:t>
            </a:r>
            <a:endParaRPr lang="en-US" sz="1200" dirty="0"/>
          </a:p>
        </p:txBody>
      </p:sp>
      <p:sp>
        <p:nvSpPr>
          <p:cNvPr id="7" name="TextovéPole 6">
            <a:extLst>
              <a:ext uri="{FF2B5EF4-FFF2-40B4-BE49-F238E27FC236}">
                <a16:creationId xmlns:a16="http://schemas.microsoft.com/office/drawing/2014/main" xmlns="" id="{B85F8BCC-6BFE-43A1-5185-DD47A3EB84E3}"/>
              </a:ext>
            </a:extLst>
          </p:cNvPr>
          <p:cNvSpPr txBox="1"/>
          <p:nvPr/>
        </p:nvSpPr>
        <p:spPr>
          <a:xfrm>
            <a:off x="2339751" y="1871245"/>
            <a:ext cx="1656184" cy="646331"/>
          </a:xfrm>
          <a:prstGeom prst="rect">
            <a:avLst/>
          </a:prstGeom>
          <a:solidFill>
            <a:schemeClr val="bg1"/>
          </a:solidFill>
        </p:spPr>
        <p:txBody>
          <a:bodyPr wrap="square" rtlCol="0">
            <a:spAutoFit/>
          </a:bodyPr>
          <a:lstStyle/>
          <a:p>
            <a:r>
              <a:rPr lang="cs-CZ" sz="1200" dirty="0"/>
              <a:t>HRDLO LÁHVE </a:t>
            </a:r>
          </a:p>
          <a:p>
            <a:r>
              <a:rPr lang="cs-CZ" sz="1200" dirty="0"/>
              <a:t>+ ZÁVIT PRO KLOUBOUČEK</a:t>
            </a:r>
            <a:endParaRPr lang="en-US" sz="1200" dirty="0"/>
          </a:p>
        </p:txBody>
      </p:sp>
      <p:cxnSp>
        <p:nvCxnSpPr>
          <p:cNvPr id="9" name="Přímá spojnice se šipkou 8">
            <a:extLst>
              <a:ext uri="{FF2B5EF4-FFF2-40B4-BE49-F238E27FC236}">
                <a16:creationId xmlns:a16="http://schemas.microsoft.com/office/drawing/2014/main" xmlns="" id="{E05245FE-4E66-C937-8F44-E08851394FD0}"/>
              </a:ext>
            </a:extLst>
          </p:cNvPr>
          <p:cNvCxnSpPr>
            <a:cxnSpLocks/>
            <a:stCxn id="11" idx="1"/>
          </p:cNvCxnSpPr>
          <p:nvPr/>
        </p:nvCxnSpPr>
        <p:spPr>
          <a:xfrm flipH="1">
            <a:off x="1763688" y="5268770"/>
            <a:ext cx="504055" cy="824526"/>
          </a:xfrm>
          <a:prstGeom prst="straightConnector1">
            <a:avLst/>
          </a:prstGeom>
          <a:ln w="19050">
            <a:tailEnd type="stealth" w="med" len="lg"/>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xmlns="" id="{AD8FE507-0F15-F0E9-D181-23EC581EDB14}"/>
              </a:ext>
            </a:extLst>
          </p:cNvPr>
          <p:cNvSpPr txBox="1"/>
          <p:nvPr/>
        </p:nvSpPr>
        <p:spPr>
          <a:xfrm>
            <a:off x="2267743" y="5037937"/>
            <a:ext cx="1656184" cy="461665"/>
          </a:xfrm>
          <a:prstGeom prst="rect">
            <a:avLst/>
          </a:prstGeom>
          <a:solidFill>
            <a:schemeClr val="bg1"/>
          </a:solidFill>
        </p:spPr>
        <p:txBody>
          <a:bodyPr wrap="square" rtlCol="0">
            <a:spAutoFit/>
          </a:bodyPr>
          <a:lstStyle/>
          <a:p>
            <a:r>
              <a:rPr lang="cs-CZ" sz="1200" dirty="0"/>
              <a:t>KONKÁVNÍ </a:t>
            </a:r>
          </a:p>
          <a:p>
            <a:r>
              <a:rPr lang="cs-CZ" sz="1200" dirty="0"/>
              <a:t>KLENUTÉ DNO</a:t>
            </a:r>
            <a:endParaRPr lang="en-US" sz="1200" dirty="0"/>
          </a:p>
        </p:txBody>
      </p:sp>
      <p:cxnSp>
        <p:nvCxnSpPr>
          <p:cNvPr id="14" name="Přímá spojnice se šipkou 13">
            <a:extLst>
              <a:ext uri="{FF2B5EF4-FFF2-40B4-BE49-F238E27FC236}">
                <a16:creationId xmlns:a16="http://schemas.microsoft.com/office/drawing/2014/main" xmlns="" id="{DD03BC74-CFE7-C4D7-B3E7-F5741B1A5794}"/>
              </a:ext>
            </a:extLst>
          </p:cNvPr>
          <p:cNvCxnSpPr>
            <a:cxnSpLocks/>
          </p:cNvCxnSpPr>
          <p:nvPr/>
        </p:nvCxnSpPr>
        <p:spPr>
          <a:xfrm flipH="1" flipV="1">
            <a:off x="2051720" y="2194410"/>
            <a:ext cx="720080" cy="620988"/>
          </a:xfrm>
          <a:prstGeom prst="straightConnector1">
            <a:avLst/>
          </a:prstGeom>
          <a:ln w="19050">
            <a:tailEnd type="stealth" w="med" len="lg"/>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xmlns="" id="{E01A8E01-B047-2D34-9361-2BF88F89635E}"/>
              </a:ext>
            </a:extLst>
          </p:cNvPr>
          <p:cNvSpPr txBox="1"/>
          <p:nvPr/>
        </p:nvSpPr>
        <p:spPr>
          <a:xfrm>
            <a:off x="2339751" y="1484702"/>
            <a:ext cx="1656184" cy="276999"/>
          </a:xfrm>
          <a:prstGeom prst="rect">
            <a:avLst/>
          </a:prstGeom>
          <a:solidFill>
            <a:schemeClr val="bg1"/>
          </a:solidFill>
        </p:spPr>
        <p:txBody>
          <a:bodyPr wrap="square" rtlCol="0">
            <a:spAutoFit/>
          </a:bodyPr>
          <a:lstStyle/>
          <a:p>
            <a:r>
              <a:rPr lang="cs-CZ" sz="1200" dirty="0"/>
              <a:t>UZAVÍRACÍ VENTIL</a:t>
            </a:r>
            <a:endParaRPr lang="en-US" sz="1200" dirty="0"/>
          </a:p>
        </p:txBody>
      </p:sp>
      <p:sp>
        <p:nvSpPr>
          <p:cNvPr id="26" name="TextovéPole 25">
            <a:extLst>
              <a:ext uri="{FF2B5EF4-FFF2-40B4-BE49-F238E27FC236}">
                <a16:creationId xmlns:a16="http://schemas.microsoft.com/office/drawing/2014/main" xmlns="" id="{865C510B-7556-B5B0-188E-3BCC0F11AAF7}"/>
              </a:ext>
            </a:extLst>
          </p:cNvPr>
          <p:cNvSpPr txBox="1"/>
          <p:nvPr/>
        </p:nvSpPr>
        <p:spPr>
          <a:xfrm>
            <a:off x="2492151" y="2967798"/>
            <a:ext cx="1656184" cy="276999"/>
          </a:xfrm>
          <a:prstGeom prst="rect">
            <a:avLst/>
          </a:prstGeom>
          <a:solidFill>
            <a:schemeClr val="bg1"/>
          </a:solidFill>
        </p:spPr>
        <p:txBody>
          <a:bodyPr wrap="square" rtlCol="0">
            <a:spAutoFit/>
          </a:bodyPr>
          <a:lstStyle/>
          <a:p>
            <a:r>
              <a:rPr lang="cs-CZ" sz="1200" dirty="0"/>
              <a:t>KLENUTÝ VRCHLÍK</a:t>
            </a:r>
            <a:endParaRPr lang="en-US" sz="1200" dirty="0"/>
          </a:p>
        </p:txBody>
      </p:sp>
      <p:sp>
        <p:nvSpPr>
          <p:cNvPr id="27" name="TextovéPole 26">
            <a:extLst>
              <a:ext uri="{FF2B5EF4-FFF2-40B4-BE49-F238E27FC236}">
                <a16:creationId xmlns:a16="http://schemas.microsoft.com/office/drawing/2014/main" xmlns="" id="{38D4858A-BD13-17C9-1DC2-9A39F0791992}"/>
              </a:ext>
            </a:extLst>
          </p:cNvPr>
          <p:cNvSpPr txBox="1"/>
          <p:nvPr/>
        </p:nvSpPr>
        <p:spPr>
          <a:xfrm>
            <a:off x="2411760" y="1060599"/>
            <a:ext cx="1800200" cy="276999"/>
          </a:xfrm>
          <a:prstGeom prst="rect">
            <a:avLst/>
          </a:prstGeom>
          <a:solidFill>
            <a:schemeClr val="bg1"/>
          </a:solidFill>
        </p:spPr>
        <p:txBody>
          <a:bodyPr wrap="square" rtlCol="0">
            <a:spAutoFit/>
          </a:bodyPr>
          <a:lstStyle/>
          <a:p>
            <a:r>
              <a:rPr lang="cs-CZ" sz="1200" dirty="0"/>
              <a:t>OCHRANNÝ KLOBOUČEK</a:t>
            </a:r>
            <a:endParaRPr lang="en-US" sz="1200" dirty="0"/>
          </a:p>
        </p:txBody>
      </p:sp>
      <p:sp>
        <p:nvSpPr>
          <p:cNvPr id="28" name="TextovéPole 27">
            <a:extLst>
              <a:ext uri="{FF2B5EF4-FFF2-40B4-BE49-F238E27FC236}">
                <a16:creationId xmlns:a16="http://schemas.microsoft.com/office/drawing/2014/main" xmlns="" id="{831BC40E-E1FD-EDE9-F565-90B6FD3AFA26}"/>
              </a:ext>
            </a:extLst>
          </p:cNvPr>
          <p:cNvSpPr txBox="1"/>
          <p:nvPr/>
        </p:nvSpPr>
        <p:spPr>
          <a:xfrm>
            <a:off x="4211960" y="751855"/>
            <a:ext cx="4752528" cy="4185761"/>
          </a:xfrm>
          <a:prstGeom prst="rect">
            <a:avLst/>
          </a:prstGeom>
          <a:noFill/>
        </p:spPr>
        <p:txBody>
          <a:bodyPr wrap="square" rtlCol="0">
            <a:spAutoFit/>
          </a:bodyPr>
          <a:lstStyle/>
          <a:p>
            <a:pPr algn="just"/>
            <a:r>
              <a:rPr lang="cs-CZ" sz="1400" dirty="0"/>
              <a:t>Z technického hlediska se jedná o vysokotlakou kovanou válcovou nádobu tvářenými tlakovými dny. V horní části láhve přechází tlakový vrchlík v plnící hrdlo láhve opatřené vnějším a vnitřním závitem. Vnější závit slouží pro připojení ochranného kloboučku, nebo ochranného otevřeného krytu.</a:t>
            </a:r>
          </a:p>
          <a:p>
            <a:pPr algn="just"/>
            <a:r>
              <a:rPr lang="cs-CZ" sz="1400" dirty="0"/>
              <a:t>Vnitřní závit slouží k upevnění uzavíracího ventilu, kterým je láhev plněna i vypouštěna. Tento ventil je umístěn fixně a nelze ho samovolně uvolnit. Z důvodu ochrany před nechtěnou záměnnou tlakové láhve s konkrétním MP je vybaven uzavírací ventil konkrétního plynu unikátním závitem.</a:t>
            </a:r>
          </a:p>
          <a:p>
            <a:pPr algn="just"/>
            <a:r>
              <a:rPr lang="cs-CZ" sz="1400" dirty="0"/>
              <a:t>Na uzavíracím ventilu se rovněž zpravidla nachází pojistná membrána, která se protrhne v případě nebezpečného zvýšení tlaku v tlakové láhvi.</a:t>
            </a:r>
          </a:p>
          <a:p>
            <a:pPr algn="just"/>
            <a:r>
              <a:rPr lang="cs-CZ" sz="1400" dirty="0"/>
              <a:t>Ochranný klobouček slouží o ochranně uzavíracího ventilu (nejchoulostivější část láhve) před poškozením nebo uražením.</a:t>
            </a:r>
          </a:p>
          <a:p>
            <a:pPr algn="just"/>
            <a:r>
              <a:rPr lang="cs-CZ" sz="1400" dirty="0"/>
              <a:t>Láhve jsou zpravidla vyrobeny z oceli, v určitých případech i z hliníku. Provozní tlak láhve je dán provozním tlakem plynu (v případě MP to je od 5 do 20 </a:t>
            </a:r>
            <a:r>
              <a:rPr lang="cs-CZ" sz="1400" dirty="0" err="1"/>
              <a:t>MPa</a:t>
            </a:r>
            <a:r>
              <a:rPr lang="cs-CZ" sz="1400" dirty="0"/>
              <a:t>). Konstrukční tlak láhve se záměrně vyšší, než předepsaný provozní tlak láhve.</a:t>
            </a:r>
          </a:p>
        </p:txBody>
      </p:sp>
    </p:spTree>
    <p:extLst>
      <p:ext uri="{BB962C8B-B14F-4D97-AF65-F5344CB8AC3E}">
        <p14:creationId xmlns:p14="http://schemas.microsoft.com/office/powerpoint/2010/main" val="1965101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177AF9-02AC-6E7F-DD4F-41E4A2F13267}"/>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xmlns="" id="{FEC91ED5-F8C7-58AA-6E9A-104A983651EE}"/>
              </a:ext>
            </a:extLst>
          </p:cNvPr>
          <p:cNvSpPr txBox="1"/>
          <p:nvPr/>
        </p:nvSpPr>
        <p:spPr>
          <a:xfrm>
            <a:off x="1223628" y="260648"/>
            <a:ext cx="6696744" cy="400110"/>
          </a:xfrm>
          <a:prstGeom prst="rect">
            <a:avLst/>
          </a:prstGeom>
          <a:noFill/>
        </p:spPr>
        <p:txBody>
          <a:bodyPr wrap="square" rtlCol="0">
            <a:spAutoFit/>
          </a:bodyPr>
          <a:lstStyle/>
          <a:p>
            <a:pPr algn="ctr"/>
            <a:r>
              <a:rPr lang="cs-CZ" sz="2000" dirty="0"/>
              <a:t>Anatomie tlakové lahve</a:t>
            </a:r>
          </a:p>
        </p:txBody>
      </p:sp>
      <p:sp>
        <p:nvSpPr>
          <p:cNvPr id="2" name="AutoShape 4" descr="1000L Vacuum Multilayer Insulation Liquid Helium Tank for Bulk Supply">
            <a:extLst>
              <a:ext uri="{FF2B5EF4-FFF2-40B4-BE49-F238E27FC236}">
                <a16:creationId xmlns:a16="http://schemas.microsoft.com/office/drawing/2014/main" xmlns="" id="{97FD7C09-428F-5ED5-6C57-B31370DEAED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descr="Zdravotnické tlakové lahve pro kyslík - MEDICINÁLNÍ - Vyza Professional  s.r.o.">
            <a:extLst>
              <a:ext uri="{FF2B5EF4-FFF2-40B4-BE49-F238E27FC236}">
                <a16:creationId xmlns:a16="http://schemas.microsoft.com/office/drawing/2014/main" xmlns="" id="{FBCB771F-CA53-3B50-8551-76E2025C6C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61" r="13145"/>
          <a:stretch/>
        </p:blipFill>
        <p:spPr bwMode="auto">
          <a:xfrm>
            <a:off x="2607744" y="764704"/>
            <a:ext cx="211665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laková zdravotnická lahev medicinální Vítkovice Cylinders ocelová pro  kyslík 10L/200 bar Životnost lahve 50 let, včetně vypouštěcího ventilu">
            <a:extLst>
              <a:ext uri="{FF2B5EF4-FFF2-40B4-BE49-F238E27FC236}">
                <a16:creationId xmlns:a16="http://schemas.microsoft.com/office/drawing/2014/main" xmlns="" id="{32292163-A283-59E5-9199-85557868F3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00" t="19808" r="29805" b="19808"/>
          <a:stretch/>
        </p:blipFill>
        <p:spPr bwMode="auto">
          <a:xfrm>
            <a:off x="395536" y="666685"/>
            <a:ext cx="2179155" cy="31943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laková zdravotnická lahev medicinální Vítkovice Cylinders ocelová pro  kyslík 2L/200 bar Životnost lahve 50 let, včetně vypouštěcího ventilu">
            <a:extLst>
              <a:ext uri="{FF2B5EF4-FFF2-40B4-BE49-F238E27FC236}">
                <a16:creationId xmlns:a16="http://schemas.microsoft.com/office/drawing/2014/main" xmlns="" id="{9D6824A9-5EF3-C0CC-4662-9C740E1224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050" t="20601" r="30050" b="20600"/>
          <a:stretch/>
        </p:blipFill>
        <p:spPr bwMode="auto">
          <a:xfrm>
            <a:off x="434567" y="3762378"/>
            <a:ext cx="210109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50L tlaková lahev, medicinální kyslík O2, pracovní tlak 200 bar - Cylinders  e-shop">
            <a:extLst>
              <a:ext uri="{FF2B5EF4-FFF2-40B4-BE49-F238E27FC236}">
                <a16:creationId xmlns:a16="http://schemas.microsoft.com/office/drawing/2014/main" xmlns="" id="{56F2369E-A22B-A5F6-DFA6-CB598638E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660758"/>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48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6FBF4179-D662-270B-7460-1B97A501A6FC}"/>
              </a:ext>
            </a:extLst>
          </p:cNvPr>
          <p:cNvSpPr txBox="1"/>
          <p:nvPr/>
        </p:nvSpPr>
        <p:spPr>
          <a:xfrm>
            <a:off x="2339752" y="188640"/>
            <a:ext cx="4464496" cy="369332"/>
          </a:xfrm>
          <a:prstGeom prst="rect">
            <a:avLst/>
          </a:prstGeom>
          <a:noFill/>
        </p:spPr>
        <p:txBody>
          <a:bodyPr wrap="square" rtlCol="0">
            <a:spAutoFit/>
          </a:bodyPr>
          <a:lstStyle/>
          <a:p>
            <a:pPr algn="ctr"/>
            <a:r>
              <a:rPr lang="cs-CZ" dirty="0"/>
              <a:t>Uzavírací ventil tlakové lahve</a:t>
            </a:r>
            <a:endParaRPr lang="en-US" dirty="0"/>
          </a:p>
        </p:txBody>
      </p:sp>
      <p:pic>
        <p:nvPicPr>
          <p:cNvPr id="5122" name="Picture 2" descr="About Types of Cylinder Valve Design | Tekno Valves">
            <a:extLst>
              <a:ext uri="{FF2B5EF4-FFF2-40B4-BE49-F238E27FC236}">
                <a16:creationId xmlns:a16="http://schemas.microsoft.com/office/drawing/2014/main" xmlns="" id="{F6A81DF5-9ACB-3FCF-4C38-9A11F3EB4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4608512" cy="58343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2 Carbon Dioxide Compressed Gas Valve - CGA320 - 3/4&quot; NGT - Cavagna | Gas  Cylinder Source">
            <a:extLst>
              <a:ext uri="{FF2B5EF4-FFF2-40B4-BE49-F238E27FC236}">
                <a16:creationId xmlns:a16="http://schemas.microsoft.com/office/drawing/2014/main" xmlns="" id="{3B58E64A-1CE7-22DA-A4F9-EDEF0E8B2C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692696"/>
            <a:ext cx="3024336" cy="30243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ulka 4">
            <a:extLst>
              <a:ext uri="{FF2B5EF4-FFF2-40B4-BE49-F238E27FC236}">
                <a16:creationId xmlns:a16="http://schemas.microsoft.com/office/drawing/2014/main" xmlns="" id="{7EE561F6-E337-C1A2-1090-B2707EEEA35D}"/>
              </a:ext>
            </a:extLst>
          </p:cNvPr>
          <p:cNvGraphicFramePr>
            <a:graphicFrameLocks noGrp="1"/>
          </p:cNvGraphicFramePr>
          <p:nvPr>
            <p:extLst>
              <p:ext uri="{D42A27DB-BD31-4B8C-83A1-F6EECF244321}">
                <p14:modId xmlns:p14="http://schemas.microsoft.com/office/powerpoint/2010/main" val="2728484642"/>
              </p:ext>
            </p:extLst>
          </p:nvPr>
        </p:nvGraphicFramePr>
        <p:xfrm>
          <a:off x="5171802" y="3851756"/>
          <a:ext cx="3636404" cy="25958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1343010154"/>
                    </a:ext>
                  </a:extLst>
                </a:gridCol>
                <a:gridCol w="1332148">
                  <a:extLst>
                    <a:ext uri="{9D8B030D-6E8A-4147-A177-3AD203B41FA5}">
                      <a16:colId xmlns:a16="http://schemas.microsoft.com/office/drawing/2014/main" xmlns="" val="4148462089"/>
                    </a:ext>
                  </a:extLst>
                </a:gridCol>
              </a:tblGrid>
              <a:tr h="370840">
                <a:tc>
                  <a:txBody>
                    <a:bodyPr/>
                    <a:lstStyle/>
                    <a:p>
                      <a:r>
                        <a:rPr lang="cs-CZ" sz="1600" dirty="0"/>
                        <a:t>Plyn</a:t>
                      </a:r>
                      <a:endParaRPr lang="en-US" sz="1600" dirty="0"/>
                    </a:p>
                  </a:txBody>
                  <a:tcPr/>
                </a:tc>
                <a:tc>
                  <a:txBody>
                    <a:bodyPr/>
                    <a:lstStyle/>
                    <a:p>
                      <a:r>
                        <a:rPr lang="cs-CZ" sz="1600" dirty="0"/>
                        <a:t>Závit</a:t>
                      </a:r>
                      <a:endParaRPr lang="en-US" sz="1600" dirty="0"/>
                    </a:p>
                  </a:txBody>
                  <a:tcPr/>
                </a:tc>
                <a:extLst>
                  <a:ext uri="{0D108BD9-81ED-4DB2-BD59-A6C34878D82A}">
                    <a16:rowId xmlns:a16="http://schemas.microsoft.com/office/drawing/2014/main" xmlns="" val="4105613299"/>
                  </a:ext>
                </a:extLst>
              </a:tr>
              <a:tr h="370840">
                <a:tc>
                  <a:txBody>
                    <a:bodyPr/>
                    <a:lstStyle/>
                    <a:p>
                      <a:r>
                        <a:rPr lang="cs-CZ" sz="1600" dirty="0"/>
                        <a:t>Kyslík</a:t>
                      </a:r>
                    </a:p>
                  </a:txBody>
                  <a:tcPr/>
                </a:tc>
                <a:tc>
                  <a:txBody>
                    <a:bodyPr/>
                    <a:lstStyle/>
                    <a:p>
                      <a:pPr algn="ctr"/>
                      <a:r>
                        <a:rPr lang="cs-CZ" sz="1600" dirty="0"/>
                        <a:t>W 21,8</a:t>
                      </a:r>
                      <a:endParaRPr lang="en-US" sz="1600" dirty="0"/>
                    </a:p>
                  </a:txBody>
                  <a:tcPr/>
                </a:tc>
                <a:extLst>
                  <a:ext uri="{0D108BD9-81ED-4DB2-BD59-A6C34878D82A}">
                    <a16:rowId xmlns:a16="http://schemas.microsoft.com/office/drawing/2014/main" xmlns="" val="4284901738"/>
                  </a:ext>
                </a:extLst>
              </a:tr>
              <a:tr h="370840">
                <a:tc>
                  <a:txBody>
                    <a:bodyPr/>
                    <a:lstStyle/>
                    <a:p>
                      <a:r>
                        <a:rPr lang="cs-CZ" sz="1600" dirty="0"/>
                        <a:t>Oxid dusný</a:t>
                      </a:r>
                      <a:endParaRPr lang="en-US" sz="1600" dirty="0"/>
                    </a:p>
                  </a:txBody>
                  <a:tcPr/>
                </a:tc>
                <a:tc>
                  <a:txBody>
                    <a:bodyPr/>
                    <a:lstStyle/>
                    <a:p>
                      <a:pPr algn="ctr"/>
                      <a:r>
                        <a:rPr lang="cs-CZ" sz="1600" dirty="0"/>
                        <a:t>G 3/8“</a:t>
                      </a:r>
                      <a:endParaRPr lang="en-US" sz="1600" dirty="0"/>
                    </a:p>
                  </a:txBody>
                  <a:tcPr/>
                </a:tc>
                <a:extLst>
                  <a:ext uri="{0D108BD9-81ED-4DB2-BD59-A6C34878D82A}">
                    <a16:rowId xmlns:a16="http://schemas.microsoft.com/office/drawing/2014/main" xmlns="" val="2356171344"/>
                  </a:ext>
                </a:extLst>
              </a:tr>
              <a:tr h="370840">
                <a:tc>
                  <a:txBody>
                    <a:bodyPr/>
                    <a:lstStyle/>
                    <a:p>
                      <a:r>
                        <a:rPr lang="cs-CZ" sz="1600" dirty="0"/>
                        <a:t>Medicinální vzduch</a:t>
                      </a:r>
                      <a:endParaRPr lang="en-US" sz="1600" dirty="0"/>
                    </a:p>
                  </a:txBody>
                  <a:tcPr/>
                </a:tc>
                <a:tc>
                  <a:txBody>
                    <a:bodyPr/>
                    <a:lstStyle/>
                    <a:p>
                      <a:pPr algn="ctr"/>
                      <a:r>
                        <a:rPr lang="cs-CZ" sz="1600" dirty="0"/>
                        <a:t>G 5/8“</a:t>
                      </a:r>
                      <a:endParaRPr lang="en-US" sz="1600" dirty="0"/>
                    </a:p>
                  </a:txBody>
                  <a:tcPr/>
                </a:tc>
                <a:extLst>
                  <a:ext uri="{0D108BD9-81ED-4DB2-BD59-A6C34878D82A}">
                    <a16:rowId xmlns:a16="http://schemas.microsoft.com/office/drawing/2014/main" xmlns="" val="3473404917"/>
                  </a:ext>
                </a:extLst>
              </a:tr>
              <a:tr h="370840">
                <a:tc>
                  <a:txBody>
                    <a:bodyPr/>
                    <a:lstStyle/>
                    <a:p>
                      <a:r>
                        <a:rPr lang="cs-CZ" sz="1600" dirty="0"/>
                        <a:t>Oxid uhličitý</a:t>
                      </a:r>
                      <a:endParaRPr lang="en-US" sz="1600" dirty="0"/>
                    </a:p>
                  </a:txBody>
                  <a:tcPr/>
                </a:tc>
                <a:tc>
                  <a:txBody>
                    <a:bodyPr/>
                    <a:lstStyle/>
                    <a:p>
                      <a:pPr algn="ctr"/>
                      <a:r>
                        <a:rPr lang="cs-CZ" sz="1600" dirty="0"/>
                        <a:t>G 3/4“ </a:t>
                      </a:r>
                      <a:endParaRPr lang="en-US" sz="1600" dirty="0"/>
                    </a:p>
                  </a:txBody>
                  <a:tcPr/>
                </a:tc>
                <a:extLst>
                  <a:ext uri="{0D108BD9-81ED-4DB2-BD59-A6C34878D82A}">
                    <a16:rowId xmlns:a16="http://schemas.microsoft.com/office/drawing/2014/main" xmlns="" val="547447629"/>
                  </a:ext>
                </a:extLst>
              </a:tr>
              <a:tr h="370840">
                <a:tc>
                  <a:txBody>
                    <a:bodyPr/>
                    <a:lstStyle/>
                    <a:p>
                      <a:r>
                        <a:rPr lang="cs-CZ" sz="1600" dirty="0"/>
                        <a:t>Směs O</a:t>
                      </a:r>
                      <a:r>
                        <a:rPr lang="cs-CZ" sz="1600" baseline="-25000" dirty="0"/>
                        <a:t>2</a:t>
                      </a:r>
                      <a:r>
                        <a:rPr lang="cs-CZ" sz="1600" dirty="0"/>
                        <a:t> + CO</a:t>
                      </a:r>
                      <a:r>
                        <a:rPr lang="cs-CZ" sz="1600" kern="1200" baseline="-25000" dirty="0">
                          <a:solidFill>
                            <a:schemeClr val="dk1"/>
                          </a:solidFill>
                          <a:latin typeface="+mn-lt"/>
                          <a:ea typeface="+mn-ea"/>
                          <a:cs typeface="+mn-cs"/>
                        </a:rPr>
                        <a:t>2</a:t>
                      </a:r>
                      <a:endParaRPr lang="en-US" sz="1600" kern="1200" baseline="-25000" dirty="0">
                        <a:solidFill>
                          <a:schemeClr val="dk1"/>
                        </a:solidFill>
                        <a:latin typeface="+mn-lt"/>
                        <a:ea typeface="+mn-ea"/>
                        <a:cs typeface="+mn-cs"/>
                      </a:endParaRPr>
                    </a:p>
                  </a:txBody>
                  <a:tcPr/>
                </a:tc>
                <a:tc>
                  <a:txBody>
                    <a:bodyPr/>
                    <a:lstStyle/>
                    <a:p>
                      <a:pPr algn="ctr"/>
                      <a:r>
                        <a:rPr lang="cs-CZ" sz="1600" dirty="0"/>
                        <a:t>W 21,8</a:t>
                      </a:r>
                      <a:endParaRPr lang="en-US" sz="1600" dirty="0"/>
                    </a:p>
                  </a:txBody>
                  <a:tcPr/>
                </a:tc>
                <a:extLst>
                  <a:ext uri="{0D108BD9-81ED-4DB2-BD59-A6C34878D82A}">
                    <a16:rowId xmlns:a16="http://schemas.microsoft.com/office/drawing/2014/main" xmlns="" val="2789079884"/>
                  </a:ext>
                </a:extLst>
              </a:tr>
              <a:tr h="370840">
                <a:tc>
                  <a:txBody>
                    <a:bodyPr/>
                    <a:lstStyle/>
                    <a:p>
                      <a:r>
                        <a:rPr lang="cs-CZ" sz="1600" dirty="0"/>
                        <a:t>Směs O</a:t>
                      </a:r>
                      <a:r>
                        <a:rPr lang="cs-CZ" sz="1600" kern="1200" baseline="-25000" dirty="0">
                          <a:solidFill>
                            <a:schemeClr val="dk1"/>
                          </a:solidFill>
                          <a:latin typeface="+mn-lt"/>
                          <a:ea typeface="+mn-ea"/>
                          <a:cs typeface="+mn-cs"/>
                        </a:rPr>
                        <a:t>2</a:t>
                      </a:r>
                      <a:r>
                        <a:rPr lang="cs-CZ" sz="1600" dirty="0"/>
                        <a:t> + N</a:t>
                      </a:r>
                      <a:r>
                        <a:rPr lang="cs-CZ" sz="1600" kern="1200" baseline="-25000" dirty="0">
                          <a:solidFill>
                            <a:schemeClr val="dk1"/>
                          </a:solidFill>
                          <a:latin typeface="+mn-lt"/>
                          <a:ea typeface="+mn-ea"/>
                          <a:cs typeface="+mn-cs"/>
                        </a:rPr>
                        <a:t>2</a:t>
                      </a:r>
                      <a:r>
                        <a:rPr lang="cs-CZ" sz="1600" dirty="0"/>
                        <a:t>O</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dirty="0"/>
                        <a:t>W 21,8</a:t>
                      </a:r>
                      <a:endParaRPr lang="en-US" sz="1600" dirty="0"/>
                    </a:p>
                  </a:txBody>
                  <a:tcPr/>
                </a:tc>
                <a:extLst>
                  <a:ext uri="{0D108BD9-81ED-4DB2-BD59-A6C34878D82A}">
                    <a16:rowId xmlns:a16="http://schemas.microsoft.com/office/drawing/2014/main" xmlns="" val="3347356259"/>
                  </a:ext>
                </a:extLst>
              </a:tr>
            </a:tbl>
          </a:graphicData>
        </a:graphic>
      </p:graphicFrame>
    </p:spTree>
    <p:extLst>
      <p:ext uri="{BB962C8B-B14F-4D97-AF65-F5344CB8AC3E}">
        <p14:creationId xmlns:p14="http://schemas.microsoft.com/office/powerpoint/2010/main" val="4116563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E11DCF-BE54-8B7E-3E55-7BC12E0FAADD}"/>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xmlns="" id="{2795353B-A364-7A1C-0A49-15EB89967A6F}"/>
              </a:ext>
            </a:extLst>
          </p:cNvPr>
          <p:cNvSpPr txBox="1"/>
          <p:nvPr/>
        </p:nvSpPr>
        <p:spPr>
          <a:xfrm>
            <a:off x="2339752" y="188640"/>
            <a:ext cx="4464496" cy="369332"/>
          </a:xfrm>
          <a:prstGeom prst="rect">
            <a:avLst/>
          </a:prstGeom>
          <a:noFill/>
        </p:spPr>
        <p:txBody>
          <a:bodyPr wrap="square" rtlCol="0">
            <a:spAutoFit/>
          </a:bodyPr>
          <a:lstStyle/>
          <a:p>
            <a:pPr algn="ctr"/>
            <a:r>
              <a:rPr lang="cs-CZ" dirty="0"/>
              <a:t>Regulátor na tlakové lahvi</a:t>
            </a:r>
            <a:endParaRPr lang="en-US" dirty="0"/>
          </a:p>
        </p:txBody>
      </p:sp>
      <p:pic>
        <p:nvPicPr>
          <p:cNvPr id="6146" name="Picture 2" descr="image">
            <a:extLst>
              <a:ext uri="{FF2B5EF4-FFF2-40B4-BE49-F238E27FC236}">
                <a16:creationId xmlns:a16="http://schemas.microsoft.com/office/drawing/2014/main" xmlns="" id="{09FBDCA2-4194-B04A-77AA-84F750C2E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22" y="790236"/>
            <a:ext cx="4752528" cy="3421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xmlns="" id="{B4619444-5BDE-1E95-3FBB-16C60B31B8D7}"/>
              </a:ext>
            </a:extLst>
          </p:cNvPr>
          <p:cNvSpPr txBox="1"/>
          <p:nvPr/>
        </p:nvSpPr>
        <p:spPr>
          <a:xfrm>
            <a:off x="5220072" y="977486"/>
            <a:ext cx="3744416" cy="2554545"/>
          </a:xfrm>
          <a:prstGeom prst="rect">
            <a:avLst/>
          </a:prstGeom>
          <a:noFill/>
        </p:spPr>
        <p:txBody>
          <a:bodyPr wrap="square" rtlCol="0">
            <a:spAutoFit/>
          </a:bodyPr>
          <a:lstStyle/>
          <a:p>
            <a:r>
              <a:rPr lang="cs-CZ" sz="1600" dirty="0"/>
              <a:t>Význam připojeného regulátoru na lahvi je ve snížení tlaku na úroveň vhodnou pro jeho přímou distribuci. Zpravidla bývá přímo za regulátorem připojeno inhalační zařízení.</a:t>
            </a:r>
          </a:p>
          <a:p>
            <a:r>
              <a:rPr lang="cs-CZ" sz="1600" dirty="0"/>
              <a:t>Regulátor rovněž udržuje konstantní distribuční tlak v inhalátoru bez ohledu na to, jak klesá tlak v láhvi s tím jak se vyprazdňuje. </a:t>
            </a:r>
          </a:p>
          <a:p>
            <a:endParaRPr lang="en-US" sz="1600" dirty="0"/>
          </a:p>
        </p:txBody>
      </p:sp>
      <p:pic>
        <p:nvPicPr>
          <p:cNvPr id="6148" name="Picture 4">
            <a:extLst>
              <a:ext uri="{FF2B5EF4-FFF2-40B4-BE49-F238E27FC236}">
                <a16:creationId xmlns:a16="http://schemas.microsoft.com/office/drawing/2014/main" xmlns="" id="{E12E3B83-BABB-F7AE-C918-A560A5F99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530" y="3526724"/>
            <a:ext cx="2857500" cy="2400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ulka 2">
            <a:extLst>
              <a:ext uri="{FF2B5EF4-FFF2-40B4-BE49-F238E27FC236}">
                <a16:creationId xmlns:a16="http://schemas.microsoft.com/office/drawing/2014/main" xmlns="" id="{DC9B277A-C277-790E-2E6E-D2D375886090}"/>
              </a:ext>
            </a:extLst>
          </p:cNvPr>
          <p:cNvGraphicFramePr>
            <a:graphicFrameLocks noGrp="1"/>
          </p:cNvGraphicFramePr>
          <p:nvPr>
            <p:extLst>
              <p:ext uri="{D42A27DB-BD31-4B8C-83A1-F6EECF244321}">
                <p14:modId xmlns:p14="http://schemas.microsoft.com/office/powerpoint/2010/main" val="3277087765"/>
              </p:ext>
            </p:extLst>
          </p:nvPr>
        </p:nvGraphicFramePr>
        <p:xfrm>
          <a:off x="384022" y="4444320"/>
          <a:ext cx="4763938" cy="222504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1343010154"/>
                    </a:ext>
                  </a:extLst>
                </a:gridCol>
                <a:gridCol w="2459682">
                  <a:extLst>
                    <a:ext uri="{9D8B030D-6E8A-4147-A177-3AD203B41FA5}">
                      <a16:colId xmlns:a16="http://schemas.microsoft.com/office/drawing/2014/main" xmlns="" val="41484620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white"/>
                          </a:solidFill>
                          <a:effectLst/>
                          <a:uLnTx/>
                          <a:uFillTx/>
                          <a:latin typeface="Calibri"/>
                          <a:ea typeface="+mn-ea"/>
                          <a:cs typeface="+mn-cs"/>
                        </a:rPr>
                        <a:t>Plyn</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white"/>
                          </a:solidFill>
                          <a:effectLst/>
                          <a:uLnTx/>
                          <a:uFillTx/>
                          <a:latin typeface="Calibri"/>
                          <a:ea typeface="+mn-ea"/>
                          <a:cs typeface="+mn-cs"/>
                        </a:rPr>
                        <a:t>Distribuční tlak </a:t>
                      </a:r>
                      <a:r>
                        <a:rPr kumimoji="0" lang="en-US" sz="1600" b="1" i="0" u="none" strike="noStrike" kern="1200" cap="none" spc="0" normalizeH="0" baseline="0" noProof="0" dirty="0">
                          <a:ln>
                            <a:noFill/>
                          </a:ln>
                          <a:solidFill>
                            <a:prstClr val="white"/>
                          </a:solidFill>
                          <a:effectLst/>
                          <a:uLnTx/>
                          <a:uFillTx/>
                          <a:latin typeface="Calibri"/>
                          <a:ea typeface="+mn-ea"/>
                          <a:cs typeface="+mn-cs"/>
                        </a:rPr>
                        <a:t>[bar]</a:t>
                      </a:r>
                      <a:r>
                        <a:rPr kumimoji="0" lang="cs-CZ" sz="1600" b="1" i="0" u="none" strike="noStrike" kern="1200" cap="none" spc="0" normalizeH="0" baseline="0" noProof="0" dirty="0">
                          <a:ln>
                            <a:noFill/>
                          </a:ln>
                          <a:solidFill>
                            <a:prstClr val="white"/>
                          </a:solidFill>
                          <a:effectLst/>
                          <a:uLnTx/>
                          <a:uFillTx/>
                          <a:latin typeface="Calibri"/>
                          <a:ea typeface="+mn-ea"/>
                          <a:cs typeface="+mn-cs"/>
                        </a:rPr>
                        <a:t> </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txBody>
                  <a:tcPr/>
                </a:tc>
                <a:extLst>
                  <a:ext uri="{0D108BD9-81ED-4DB2-BD59-A6C34878D82A}">
                    <a16:rowId xmlns:a16="http://schemas.microsoft.com/office/drawing/2014/main" xmlns="" val="4105613299"/>
                  </a:ext>
                </a:extLst>
              </a:tr>
              <a:tr h="370840">
                <a:tc>
                  <a:txBody>
                    <a:bodyPr/>
                    <a:lstStyle/>
                    <a:p>
                      <a:r>
                        <a:rPr lang="cs-CZ" sz="1600" dirty="0"/>
                        <a:t>Kyslík</a:t>
                      </a:r>
                    </a:p>
                  </a:txBody>
                  <a:tcPr/>
                </a:tc>
                <a:tc>
                  <a:txBody>
                    <a:bodyPr/>
                    <a:lstStyle/>
                    <a:p>
                      <a:pPr algn="ctr"/>
                      <a:r>
                        <a:rPr lang="en-US" sz="1600" dirty="0"/>
                        <a:t>4 - 5</a:t>
                      </a:r>
                    </a:p>
                  </a:txBody>
                  <a:tcPr/>
                </a:tc>
                <a:extLst>
                  <a:ext uri="{0D108BD9-81ED-4DB2-BD59-A6C34878D82A}">
                    <a16:rowId xmlns:a16="http://schemas.microsoft.com/office/drawing/2014/main" xmlns="" val="4284901738"/>
                  </a:ext>
                </a:extLst>
              </a:tr>
              <a:tr h="370840">
                <a:tc>
                  <a:txBody>
                    <a:bodyPr/>
                    <a:lstStyle/>
                    <a:p>
                      <a:r>
                        <a:rPr lang="cs-CZ" sz="1600" dirty="0"/>
                        <a:t>Oxid dusný</a:t>
                      </a:r>
                      <a:endParaRPr lang="en-US" sz="1600" dirty="0"/>
                    </a:p>
                  </a:txBody>
                  <a:tcPr/>
                </a:tc>
                <a:tc>
                  <a:txBody>
                    <a:bodyPr/>
                    <a:lstStyle/>
                    <a:p>
                      <a:pPr algn="ctr"/>
                      <a:r>
                        <a:rPr lang="en-US" sz="1600" dirty="0"/>
                        <a:t>3,5 - 4</a:t>
                      </a:r>
                    </a:p>
                  </a:txBody>
                  <a:tcPr/>
                </a:tc>
                <a:extLst>
                  <a:ext uri="{0D108BD9-81ED-4DB2-BD59-A6C34878D82A}">
                    <a16:rowId xmlns:a16="http://schemas.microsoft.com/office/drawing/2014/main" xmlns="" val="2356171344"/>
                  </a:ext>
                </a:extLst>
              </a:tr>
              <a:tr h="370840">
                <a:tc>
                  <a:txBody>
                    <a:bodyPr/>
                    <a:lstStyle/>
                    <a:p>
                      <a:r>
                        <a:rPr lang="cs-CZ" sz="1600" dirty="0"/>
                        <a:t>Medicinální vzduch</a:t>
                      </a:r>
                      <a:endParaRPr lang="en-US" sz="1600" dirty="0"/>
                    </a:p>
                  </a:txBody>
                  <a:tcPr/>
                </a:tc>
                <a:tc>
                  <a:txBody>
                    <a:bodyPr/>
                    <a:lstStyle/>
                    <a:p>
                      <a:pPr algn="ctr"/>
                      <a:r>
                        <a:rPr lang="en-US" sz="1600" dirty="0"/>
                        <a:t>4 - 5</a:t>
                      </a:r>
                    </a:p>
                  </a:txBody>
                  <a:tcPr/>
                </a:tc>
                <a:extLst>
                  <a:ext uri="{0D108BD9-81ED-4DB2-BD59-A6C34878D82A}">
                    <a16:rowId xmlns:a16="http://schemas.microsoft.com/office/drawing/2014/main" xmlns="" val="3473404917"/>
                  </a:ext>
                </a:extLst>
              </a:tr>
              <a:tr h="370840">
                <a:tc>
                  <a:txBody>
                    <a:bodyPr/>
                    <a:lstStyle/>
                    <a:p>
                      <a:r>
                        <a:rPr lang="cs-CZ" sz="1600" dirty="0"/>
                        <a:t>Oxid uhličitý</a:t>
                      </a:r>
                      <a:endParaRPr lang="en-US" sz="1600" dirty="0"/>
                    </a:p>
                  </a:txBody>
                  <a:tcPr/>
                </a:tc>
                <a:tc>
                  <a:txBody>
                    <a:bodyPr/>
                    <a:lstStyle/>
                    <a:p>
                      <a:pPr algn="ctr"/>
                      <a:r>
                        <a:rPr lang="en-US" sz="1600" dirty="0"/>
                        <a:t>3 - 5</a:t>
                      </a:r>
                    </a:p>
                  </a:txBody>
                  <a:tcPr/>
                </a:tc>
                <a:extLst>
                  <a:ext uri="{0D108BD9-81ED-4DB2-BD59-A6C34878D82A}">
                    <a16:rowId xmlns:a16="http://schemas.microsoft.com/office/drawing/2014/main" xmlns="" val="547447629"/>
                  </a:ext>
                </a:extLst>
              </a:tr>
              <a:tr h="370840">
                <a:tc>
                  <a:txBody>
                    <a:bodyPr/>
                    <a:lstStyle/>
                    <a:p>
                      <a:r>
                        <a:rPr lang="cs-CZ" sz="1600" dirty="0"/>
                        <a:t>Směsi</a:t>
                      </a:r>
                      <a:endParaRPr lang="en-US" sz="1600" kern="1200" baseline="-25000" dirty="0">
                        <a:solidFill>
                          <a:schemeClr val="dk1"/>
                        </a:solidFill>
                        <a:latin typeface="+mn-lt"/>
                        <a:ea typeface="+mn-ea"/>
                        <a:cs typeface="+mn-cs"/>
                      </a:endParaRPr>
                    </a:p>
                  </a:txBody>
                  <a:tcPr/>
                </a:tc>
                <a:tc>
                  <a:txBody>
                    <a:bodyPr/>
                    <a:lstStyle/>
                    <a:p>
                      <a:pPr algn="ctr"/>
                      <a:r>
                        <a:rPr lang="en-US" sz="1600" dirty="0"/>
                        <a:t>4 - 5</a:t>
                      </a:r>
                    </a:p>
                  </a:txBody>
                  <a:tcPr/>
                </a:tc>
                <a:extLst>
                  <a:ext uri="{0D108BD9-81ED-4DB2-BD59-A6C34878D82A}">
                    <a16:rowId xmlns:a16="http://schemas.microsoft.com/office/drawing/2014/main" xmlns="" val="2789079884"/>
                  </a:ext>
                </a:extLst>
              </a:tr>
            </a:tbl>
          </a:graphicData>
        </a:graphic>
      </p:graphicFrame>
    </p:spTree>
    <p:extLst>
      <p:ext uri="{BB962C8B-B14F-4D97-AF65-F5344CB8AC3E}">
        <p14:creationId xmlns:p14="http://schemas.microsoft.com/office/powerpoint/2010/main" val="199404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rázek 29">
            <a:extLst>
              <a:ext uri="{FF2B5EF4-FFF2-40B4-BE49-F238E27FC236}">
                <a16:creationId xmlns:a16="http://schemas.microsoft.com/office/drawing/2014/main" xmlns="" id="{83EEB7D0-E36E-E1EF-1CAA-A0AEF07DD62C}"/>
              </a:ext>
            </a:extLst>
          </p:cNvPr>
          <p:cNvPicPr>
            <a:picLocks noChangeAspect="1"/>
          </p:cNvPicPr>
          <p:nvPr/>
        </p:nvPicPr>
        <p:blipFill>
          <a:blip r:embed="rId2"/>
          <a:stretch>
            <a:fillRect/>
          </a:stretch>
        </p:blipFill>
        <p:spPr>
          <a:xfrm>
            <a:off x="107504" y="260648"/>
            <a:ext cx="8928992" cy="6162147"/>
          </a:xfrm>
          <a:prstGeom prst="rect">
            <a:avLst/>
          </a:prstGeom>
        </p:spPr>
      </p:pic>
    </p:spTree>
    <p:extLst>
      <p:ext uri="{BB962C8B-B14F-4D97-AF65-F5344CB8AC3E}">
        <p14:creationId xmlns:p14="http://schemas.microsoft.com/office/powerpoint/2010/main" val="318774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D0CE9505-3334-422B-9829-EE92BEA422B4}"/>
              </a:ext>
            </a:extLst>
          </p:cNvPr>
          <p:cNvSpPr txBox="1"/>
          <p:nvPr/>
        </p:nvSpPr>
        <p:spPr>
          <a:xfrm>
            <a:off x="899592" y="241484"/>
            <a:ext cx="7344816" cy="523220"/>
          </a:xfrm>
          <a:prstGeom prst="rect">
            <a:avLst/>
          </a:prstGeom>
          <a:noFill/>
        </p:spPr>
        <p:txBody>
          <a:bodyPr wrap="square" rtlCol="0">
            <a:spAutoFit/>
          </a:bodyPr>
          <a:lstStyle/>
          <a:p>
            <a:pPr algn="ctr"/>
            <a:r>
              <a:rPr lang="cs-CZ" sz="2800" dirty="0"/>
              <a:t>Frakční destilace zkapalněného vzduchu</a:t>
            </a:r>
          </a:p>
        </p:txBody>
      </p:sp>
      <p:sp>
        <p:nvSpPr>
          <p:cNvPr id="2" name="TextovéPole 1">
            <a:extLst>
              <a:ext uri="{FF2B5EF4-FFF2-40B4-BE49-F238E27FC236}">
                <a16:creationId xmlns:a16="http://schemas.microsoft.com/office/drawing/2014/main" xmlns="" id="{FE2C52B8-433B-4661-802C-46F2685B7EAB}"/>
              </a:ext>
            </a:extLst>
          </p:cNvPr>
          <p:cNvSpPr txBox="1"/>
          <p:nvPr/>
        </p:nvSpPr>
        <p:spPr>
          <a:xfrm>
            <a:off x="323528" y="764704"/>
            <a:ext cx="8568952" cy="1477328"/>
          </a:xfrm>
          <a:prstGeom prst="rect">
            <a:avLst/>
          </a:prstGeom>
          <a:noFill/>
        </p:spPr>
        <p:txBody>
          <a:bodyPr wrap="square" rtlCol="0">
            <a:spAutoFit/>
          </a:bodyPr>
          <a:lstStyle/>
          <a:p>
            <a:r>
              <a:rPr lang="cs-CZ" dirty="0"/>
              <a:t>Tato metoda je vyznačuje vysokou čistotou vyrobeného kyslíku až 99,5 </a:t>
            </a:r>
            <a:r>
              <a:rPr lang="en-US" dirty="0"/>
              <a:t>%</a:t>
            </a:r>
            <a:r>
              <a:rPr lang="cs-CZ" dirty="0"/>
              <a:t>. Pro svoji celkovou technologickou složitost je vhodná pro výrobu medicinálního kyslíku ve velkých objemech v průmyslovém měřítku. </a:t>
            </a:r>
          </a:p>
          <a:p>
            <a:r>
              <a:rPr lang="cs-CZ" dirty="0"/>
              <a:t>Velkou výhodou je produkce kyslíku v kapalném skupenství</a:t>
            </a:r>
            <a:r>
              <a:rPr lang="en-US" dirty="0"/>
              <a:t>,</a:t>
            </a:r>
            <a:r>
              <a:rPr lang="cs-CZ" dirty="0"/>
              <a:t> což značně zjednodušuje následnou dopravu a skladování.</a:t>
            </a:r>
          </a:p>
        </p:txBody>
      </p:sp>
      <p:graphicFrame>
        <p:nvGraphicFramePr>
          <p:cNvPr id="3" name="Tabulka 2">
            <a:extLst>
              <a:ext uri="{FF2B5EF4-FFF2-40B4-BE49-F238E27FC236}">
                <a16:creationId xmlns:a16="http://schemas.microsoft.com/office/drawing/2014/main" xmlns="" id="{A2BDD83D-533A-42F1-A1B1-87728B962520}"/>
              </a:ext>
            </a:extLst>
          </p:cNvPr>
          <p:cNvGraphicFramePr>
            <a:graphicFrameLocks noGrp="1"/>
          </p:cNvGraphicFramePr>
          <p:nvPr>
            <p:extLst>
              <p:ext uri="{D42A27DB-BD31-4B8C-83A1-F6EECF244321}">
                <p14:modId xmlns:p14="http://schemas.microsoft.com/office/powerpoint/2010/main" val="2208136597"/>
              </p:ext>
            </p:extLst>
          </p:nvPr>
        </p:nvGraphicFramePr>
        <p:xfrm>
          <a:off x="1151620" y="2242032"/>
          <a:ext cx="6840759" cy="1538848"/>
        </p:xfrm>
        <a:graphic>
          <a:graphicData uri="http://schemas.openxmlformats.org/drawingml/2006/table">
            <a:tbl>
              <a:tblPr firstRow="1" bandRow="1">
                <a:tableStyleId>{5C22544A-7EE6-4342-B048-85BDC9FD1C3A}</a:tableStyleId>
              </a:tblPr>
              <a:tblGrid>
                <a:gridCol w="1302657">
                  <a:extLst>
                    <a:ext uri="{9D8B030D-6E8A-4147-A177-3AD203B41FA5}">
                      <a16:colId xmlns:a16="http://schemas.microsoft.com/office/drawing/2014/main" xmlns="" val="1860828417"/>
                    </a:ext>
                  </a:extLst>
                </a:gridCol>
                <a:gridCol w="2109843">
                  <a:extLst>
                    <a:ext uri="{9D8B030D-6E8A-4147-A177-3AD203B41FA5}">
                      <a16:colId xmlns:a16="http://schemas.microsoft.com/office/drawing/2014/main" xmlns="" val="3500430019"/>
                    </a:ext>
                  </a:extLst>
                </a:gridCol>
                <a:gridCol w="1962382">
                  <a:extLst>
                    <a:ext uri="{9D8B030D-6E8A-4147-A177-3AD203B41FA5}">
                      <a16:colId xmlns:a16="http://schemas.microsoft.com/office/drawing/2014/main" xmlns="" val="1769033001"/>
                    </a:ext>
                  </a:extLst>
                </a:gridCol>
                <a:gridCol w="1465877">
                  <a:extLst>
                    <a:ext uri="{9D8B030D-6E8A-4147-A177-3AD203B41FA5}">
                      <a16:colId xmlns:a16="http://schemas.microsoft.com/office/drawing/2014/main" xmlns="" val="1598918588"/>
                    </a:ext>
                  </a:extLst>
                </a:gridCol>
              </a:tblGrid>
              <a:tr h="426328">
                <a:tc>
                  <a:txBody>
                    <a:bodyPr/>
                    <a:lstStyle/>
                    <a:p>
                      <a:pPr algn="ctr"/>
                      <a:endParaRPr lang="cs-CZ" dirty="0"/>
                    </a:p>
                  </a:txBody>
                  <a:tcPr/>
                </a:tc>
                <a:tc>
                  <a:txBody>
                    <a:bodyPr/>
                    <a:lstStyle/>
                    <a:p>
                      <a:pPr algn="ctr"/>
                      <a:r>
                        <a:rPr lang="cs-CZ" dirty="0" err="1"/>
                        <a:t>t</a:t>
                      </a:r>
                      <a:r>
                        <a:rPr lang="cs-CZ" baseline="-25000" dirty="0" err="1"/>
                        <a:t>va</a:t>
                      </a:r>
                      <a:r>
                        <a:rPr lang="en-US" baseline="-25000" dirty="0"/>
                        <a:t>t</a:t>
                      </a:r>
                      <a:r>
                        <a:rPr lang="cs-CZ" baseline="-25000" dirty="0"/>
                        <a:t> </a:t>
                      </a:r>
                      <a:r>
                        <a:rPr lang="en-US" dirty="0"/>
                        <a:t>[</a:t>
                      </a:r>
                      <a:r>
                        <a:rPr lang="cs-CZ" dirty="0"/>
                        <a:t>°C</a:t>
                      </a:r>
                      <a:r>
                        <a:rPr lang="en-US" dirty="0"/>
                        <a:t>]</a:t>
                      </a:r>
                      <a:endParaRPr lang="cs-C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ymbol" panose="05050102010706020507" pitchFamily="18" charset="2"/>
                        </a:rPr>
                        <a:t>r</a:t>
                      </a:r>
                      <a:r>
                        <a:rPr lang="cs-CZ" baseline="-25000" dirty="0" err="1"/>
                        <a:t>va</a:t>
                      </a:r>
                      <a:r>
                        <a:rPr lang="en-US" baseline="-25000" dirty="0"/>
                        <a:t>t</a:t>
                      </a:r>
                      <a:r>
                        <a:rPr lang="cs-CZ" baseline="-25000" dirty="0"/>
                        <a:t> </a:t>
                      </a:r>
                      <a:r>
                        <a:rPr lang="en-US" baseline="-25000" dirty="0"/>
                        <a:t>p/k </a:t>
                      </a:r>
                      <a:r>
                        <a:rPr lang="en-US" dirty="0"/>
                        <a:t>[kg/m</a:t>
                      </a:r>
                      <a:r>
                        <a:rPr lang="en-US" baseline="30000" dirty="0"/>
                        <a:t>3</a:t>
                      </a:r>
                      <a:r>
                        <a:rPr lang="en-US" dirty="0"/>
                        <a:t>]</a:t>
                      </a:r>
                      <a:endParaRPr lang="cs-C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ymbol" panose="05050102010706020507" pitchFamily="18" charset="2"/>
                        </a:rPr>
                        <a:t>r</a:t>
                      </a:r>
                      <a:r>
                        <a:rPr lang="en-US" baseline="-25000" dirty="0"/>
                        <a:t>20</a:t>
                      </a:r>
                      <a:r>
                        <a:rPr lang="cs-CZ" baseline="-25000" dirty="0"/>
                        <a:t> °C</a:t>
                      </a:r>
                      <a:r>
                        <a:rPr lang="en-US" baseline="-25000" dirty="0"/>
                        <a:t> </a:t>
                      </a:r>
                      <a:r>
                        <a:rPr lang="en-US" dirty="0"/>
                        <a:t>[kg/m</a:t>
                      </a:r>
                      <a:r>
                        <a:rPr lang="en-US" baseline="30000" dirty="0"/>
                        <a:t>3</a:t>
                      </a:r>
                      <a:r>
                        <a:rPr lang="en-US" dirty="0"/>
                        <a:t>]</a:t>
                      </a:r>
                      <a:endParaRPr lang="cs-CZ" dirty="0"/>
                    </a:p>
                  </a:txBody>
                  <a:tcPr/>
                </a:tc>
                <a:extLst>
                  <a:ext uri="{0D108BD9-81ED-4DB2-BD59-A6C34878D82A}">
                    <a16:rowId xmlns:a16="http://schemas.microsoft.com/office/drawing/2014/main" xmlns="" val="3655520818"/>
                  </a:ext>
                </a:extLst>
              </a:tr>
              <a:tr h="370840">
                <a:tc>
                  <a:txBody>
                    <a:bodyPr/>
                    <a:lstStyle/>
                    <a:p>
                      <a:pPr algn="l"/>
                      <a:r>
                        <a:rPr lang="cs-CZ" dirty="0"/>
                        <a:t>vzduch</a:t>
                      </a:r>
                    </a:p>
                  </a:txBody>
                  <a:tcPr/>
                </a:tc>
                <a:tc>
                  <a:txBody>
                    <a:bodyPr/>
                    <a:lstStyle/>
                    <a:p>
                      <a:pPr algn="ctr"/>
                      <a:r>
                        <a:rPr lang="en-US" dirty="0"/>
                        <a:t>-191,43</a:t>
                      </a:r>
                      <a:endParaRPr lang="cs-CZ" dirty="0"/>
                    </a:p>
                  </a:txBody>
                  <a:tcPr/>
                </a:tc>
                <a:tc>
                  <a:txBody>
                    <a:bodyPr/>
                    <a:lstStyle/>
                    <a:p>
                      <a:pPr algn="ctr"/>
                      <a:r>
                        <a:rPr lang="en-US" dirty="0"/>
                        <a:t>4,5 / 875,21</a:t>
                      </a:r>
                      <a:endParaRPr lang="cs-CZ" dirty="0"/>
                    </a:p>
                  </a:txBody>
                  <a:tcPr/>
                </a:tc>
                <a:tc>
                  <a:txBody>
                    <a:bodyPr/>
                    <a:lstStyle/>
                    <a:p>
                      <a:pPr algn="ctr"/>
                      <a:r>
                        <a:rPr lang="cs-CZ" dirty="0"/>
                        <a:t>1,2</a:t>
                      </a:r>
                    </a:p>
                  </a:txBody>
                  <a:tcPr/>
                </a:tc>
                <a:extLst>
                  <a:ext uri="{0D108BD9-81ED-4DB2-BD59-A6C34878D82A}">
                    <a16:rowId xmlns:a16="http://schemas.microsoft.com/office/drawing/2014/main" xmlns="" val="241893394"/>
                  </a:ext>
                </a:extLst>
              </a:tr>
              <a:tr h="370840">
                <a:tc>
                  <a:txBody>
                    <a:bodyPr/>
                    <a:lstStyle/>
                    <a:p>
                      <a:pPr algn="l"/>
                      <a:r>
                        <a:rPr lang="cs-CZ" dirty="0"/>
                        <a:t>kyslík</a:t>
                      </a:r>
                    </a:p>
                  </a:txBody>
                  <a:tcPr/>
                </a:tc>
                <a:tc>
                  <a:txBody>
                    <a:bodyPr/>
                    <a:lstStyle/>
                    <a:p>
                      <a:pPr algn="ctr"/>
                      <a:r>
                        <a:rPr lang="en-US" dirty="0"/>
                        <a:t>-182,96</a:t>
                      </a:r>
                      <a:endParaRPr lang="cs-CZ" dirty="0"/>
                    </a:p>
                  </a:txBody>
                  <a:tcPr/>
                </a:tc>
                <a:tc>
                  <a:txBody>
                    <a:bodyPr/>
                    <a:lstStyle/>
                    <a:p>
                      <a:pPr algn="ctr"/>
                      <a:r>
                        <a:rPr lang="en-US" dirty="0"/>
                        <a:t>4,47 / 974,86</a:t>
                      </a:r>
                      <a:endParaRPr lang="cs-CZ" dirty="0"/>
                    </a:p>
                  </a:txBody>
                  <a:tcPr/>
                </a:tc>
                <a:tc>
                  <a:txBody>
                    <a:bodyPr/>
                    <a:lstStyle/>
                    <a:p>
                      <a:pPr algn="ctr"/>
                      <a:r>
                        <a:rPr lang="cs-CZ" dirty="0"/>
                        <a:t>1,33</a:t>
                      </a:r>
                    </a:p>
                  </a:txBody>
                  <a:tcPr/>
                </a:tc>
                <a:extLst>
                  <a:ext uri="{0D108BD9-81ED-4DB2-BD59-A6C34878D82A}">
                    <a16:rowId xmlns:a16="http://schemas.microsoft.com/office/drawing/2014/main" xmlns="" val="2241584005"/>
                  </a:ext>
                </a:extLst>
              </a:tr>
              <a:tr h="370840">
                <a:tc>
                  <a:txBody>
                    <a:bodyPr/>
                    <a:lstStyle/>
                    <a:p>
                      <a:pPr algn="l"/>
                      <a:r>
                        <a:rPr lang="cs-CZ" dirty="0"/>
                        <a:t>dusík</a:t>
                      </a:r>
                    </a:p>
                  </a:txBody>
                  <a:tcPr/>
                </a:tc>
                <a:tc>
                  <a:txBody>
                    <a:bodyPr/>
                    <a:lstStyle/>
                    <a:p>
                      <a:pPr algn="ctr"/>
                      <a:r>
                        <a:rPr lang="en-US" dirty="0"/>
                        <a:t>-195,8</a:t>
                      </a:r>
                      <a:endParaRPr lang="cs-CZ" dirty="0"/>
                    </a:p>
                  </a:txBody>
                  <a:tcPr/>
                </a:tc>
                <a:tc>
                  <a:txBody>
                    <a:bodyPr/>
                    <a:lstStyle/>
                    <a:p>
                      <a:pPr algn="ctr"/>
                      <a:r>
                        <a:rPr lang="en-US" dirty="0"/>
                        <a:t>4,61 / 806,08</a:t>
                      </a:r>
                      <a:endParaRPr lang="cs-CZ" dirty="0"/>
                    </a:p>
                  </a:txBody>
                  <a:tcPr/>
                </a:tc>
                <a:tc>
                  <a:txBody>
                    <a:bodyPr/>
                    <a:lstStyle/>
                    <a:p>
                      <a:pPr algn="ctr"/>
                      <a:r>
                        <a:rPr lang="cs-CZ" dirty="0"/>
                        <a:t>1,16</a:t>
                      </a:r>
                    </a:p>
                  </a:txBody>
                  <a:tcPr/>
                </a:tc>
                <a:extLst>
                  <a:ext uri="{0D108BD9-81ED-4DB2-BD59-A6C34878D82A}">
                    <a16:rowId xmlns:a16="http://schemas.microsoft.com/office/drawing/2014/main" xmlns="" val="3670534477"/>
                  </a:ext>
                </a:extLst>
              </a:tr>
            </a:tbl>
          </a:graphicData>
        </a:graphic>
      </p:graphicFrame>
      <p:pic>
        <p:nvPicPr>
          <p:cNvPr id="1026" name="Picture 2" descr="Elektronická učebnice - ELUC">
            <a:extLst>
              <a:ext uri="{FF2B5EF4-FFF2-40B4-BE49-F238E27FC236}">
                <a16:creationId xmlns:a16="http://schemas.microsoft.com/office/drawing/2014/main" xmlns="" id="{C45AD47B-6350-4A04-880E-8170CE0F3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968" y="3974715"/>
            <a:ext cx="4494062" cy="256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403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0B956C98-A2FB-4693-AE35-9E277D979EDB}"/>
              </a:ext>
            </a:extLst>
          </p:cNvPr>
          <p:cNvSpPr txBox="1"/>
          <p:nvPr/>
        </p:nvSpPr>
        <p:spPr>
          <a:xfrm>
            <a:off x="1619672" y="188640"/>
            <a:ext cx="6552728" cy="369332"/>
          </a:xfrm>
          <a:prstGeom prst="rect">
            <a:avLst/>
          </a:prstGeom>
          <a:noFill/>
        </p:spPr>
        <p:txBody>
          <a:bodyPr wrap="square" rtlCol="0">
            <a:spAutoFit/>
          </a:bodyPr>
          <a:lstStyle/>
          <a:p>
            <a:pPr algn="ctr"/>
            <a:r>
              <a:rPr lang="cs-CZ" dirty="0"/>
              <a:t>Kompletní výstroj tlakové lahve – regulátor + průtokoměr</a:t>
            </a:r>
            <a:endParaRPr lang="en-US" dirty="0"/>
          </a:p>
        </p:txBody>
      </p:sp>
      <p:pic>
        <p:nvPicPr>
          <p:cNvPr id="7170" name="Picture 2" descr="The Uses of Oxygen Gas for Medical Clinics - Medical &amp; Industrial Gas  Supplier Longmont, CO | Wagner Welding Supply">
            <a:extLst>
              <a:ext uri="{FF2B5EF4-FFF2-40B4-BE49-F238E27FC236}">
                <a16:creationId xmlns:a16="http://schemas.microsoft.com/office/drawing/2014/main" xmlns="" id="{5EF16F8F-5842-4CA4-867A-AA076E857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57973"/>
            <a:ext cx="3960440" cy="289772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Medical Oxygen Regulator Dual Gauge Oxygen Regulator | Fruugo PT">
            <a:extLst>
              <a:ext uri="{FF2B5EF4-FFF2-40B4-BE49-F238E27FC236}">
                <a16:creationId xmlns:a16="http://schemas.microsoft.com/office/drawing/2014/main" xmlns="" id="{ECB2132A-D608-40AB-956C-23C3C833D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72" b="10666"/>
          <a:stretch/>
        </p:blipFill>
        <p:spPr bwMode="auto">
          <a:xfrm>
            <a:off x="299553" y="3470364"/>
            <a:ext cx="3984415" cy="321383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lose-up Detail of Medical Oxygen Tank with Regulating Valve, Pressure  Gauge, Flow Meter Stock Image - Image of breath, medical: 303583755">
            <a:extLst>
              <a:ext uri="{FF2B5EF4-FFF2-40B4-BE49-F238E27FC236}">
                <a16:creationId xmlns:a16="http://schemas.microsoft.com/office/drawing/2014/main" xmlns="" id="{EA7CCC2C-74E0-42E0-91DE-51A102D58D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587280"/>
            <a:ext cx="2248315"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5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B0E636-BB80-A5E1-0C0E-5486D2D75CB2}"/>
            </a:ext>
          </a:extLst>
        </p:cNvPr>
        <p:cNvGrpSpPr/>
        <p:nvPr/>
      </p:nvGrpSpPr>
      <p:grpSpPr>
        <a:xfrm>
          <a:off x="0" y="0"/>
          <a:ext cx="0" cy="0"/>
          <a:chOff x="0" y="0"/>
          <a:chExt cx="0" cy="0"/>
        </a:xfrm>
      </p:grpSpPr>
      <p:pic>
        <p:nvPicPr>
          <p:cNvPr id="7176" name="Picture 8" descr="Medical gas valves and equipment | Rotarex">
            <a:extLst>
              <a:ext uri="{FF2B5EF4-FFF2-40B4-BE49-F238E27FC236}">
                <a16:creationId xmlns:a16="http://schemas.microsoft.com/office/drawing/2014/main" xmlns="" id="{A063A273-4B8B-D1DC-8AF2-8BDF9E4B1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44099"/>
            <a:ext cx="4999265" cy="5589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xmlns="" id="{188B6FFF-9338-4599-8514-2EBCB27F5004}"/>
              </a:ext>
            </a:extLst>
          </p:cNvPr>
          <p:cNvSpPr txBox="1"/>
          <p:nvPr/>
        </p:nvSpPr>
        <p:spPr>
          <a:xfrm>
            <a:off x="1187624" y="620688"/>
            <a:ext cx="2304256" cy="923330"/>
          </a:xfrm>
          <a:prstGeom prst="rect">
            <a:avLst/>
          </a:prstGeom>
          <a:noFill/>
        </p:spPr>
        <p:txBody>
          <a:bodyPr wrap="square" rtlCol="0">
            <a:spAutoFit/>
          </a:bodyPr>
          <a:lstStyle/>
          <a:p>
            <a:r>
              <a:rPr lang="cs-CZ" dirty="0"/>
              <a:t>Uzavírací ventil s integrovaným regulátorem průtoku</a:t>
            </a:r>
          </a:p>
        </p:txBody>
      </p:sp>
    </p:spTree>
    <p:extLst>
      <p:ext uri="{BB962C8B-B14F-4D97-AF65-F5344CB8AC3E}">
        <p14:creationId xmlns:p14="http://schemas.microsoft.com/office/powerpoint/2010/main" val="2809083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26057F-551E-1BD5-EE21-721147A4877D}"/>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xmlns="" id="{F428ABD4-004C-52EC-C377-3D483DA0216B}"/>
              </a:ext>
            </a:extLst>
          </p:cNvPr>
          <p:cNvSpPr txBox="1"/>
          <p:nvPr/>
        </p:nvSpPr>
        <p:spPr>
          <a:xfrm>
            <a:off x="2339752" y="188640"/>
            <a:ext cx="4464496" cy="369332"/>
          </a:xfrm>
          <a:prstGeom prst="rect">
            <a:avLst/>
          </a:prstGeom>
          <a:noFill/>
        </p:spPr>
        <p:txBody>
          <a:bodyPr wrap="square" rtlCol="0">
            <a:spAutoFit/>
          </a:bodyPr>
          <a:lstStyle/>
          <a:p>
            <a:pPr algn="ctr"/>
            <a:r>
              <a:rPr lang="cs-CZ" dirty="0"/>
              <a:t>Značení lahví s medicinálními plynu</a:t>
            </a:r>
            <a:endParaRPr lang="en-US" dirty="0"/>
          </a:p>
        </p:txBody>
      </p:sp>
      <p:sp>
        <p:nvSpPr>
          <p:cNvPr id="5" name="TextovéPole 4">
            <a:extLst>
              <a:ext uri="{FF2B5EF4-FFF2-40B4-BE49-F238E27FC236}">
                <a16:creationId xmlns:a16="http://schemas.microsoft.com/office/drawing/2014/main" xmlns="" id="{5721FDE7-307D-D6B3-EF73-8DF5BABF6364}"/>
              </a:ext>
            </a:extLst>
          </p:cNvPr>
          <p:cNvSpPr txBox="1"/>
          <p:nvPr/>
        </p:nvSpPr>
        <p:spPr>
          <a:xfrm>
            <a:off x="611560" y="764704"/>
            <a:ext cx="8208912" cy="2062103"/>
          </a:xfrm>
          <a:prstGeom prst="rect">
            <a:avLst/>
          </a:prstGeom>
          <a:noFill/>
        </p:spPr>
        <p:txBody>
          <a:bodyPr wrap="square" rtlCol="0">
            <a:spAutoFit/>
          </a:bodyPr>
          <a:lstStyle/>
          <a:p>
            <a:r>
              <a:rPr lang="cs-CZ" sz="1600" dirty="0"/>
              <a:t>Bezchybná identifikace medicinálního plynu v lahvi je naprosto zásadní. Záměna plynu v lahvi by mohla mít pro pacienty fatální následky.  </a:t>
            </a:r>
          </a:p>
          <a:p>
            <a:r>
              <a:rPr lang="cs-CZ" sz="1600" dirty="0"/>
              <a:t>Z tohoto důvodu je obsah lahve jednoznačně určen těmito prvky:</a:t>
            </a:r>
          </a:p>
          <a:p>
            <a:endParaRPr lang="cs-CZ" sz="1600" dirty="0"/>
          </a:p>
          <a:p>
            <a:pPr marL="285750" indent="-285750">
              <a:buFont typeface="Arial" panose="020B0604020202020204" pitchFamily="34" charset="0"/>
              <a:buChar char="•"/>
            </a:pPr>
            <a:r>
              <a:rPr lang="cs-CZ" sz="1600" dirty="0"/>
              <a:t>Barevné značení láhve</a:t>
            </a:r>
          </a:p>
          <a:p>
            <a:pPr marL="285750" indent="-285750">
              <a:buFont typeface="Arial" panose="020B0604020202020204" pitchFamily="34" charset="0"/>
              <a:buChar char="•"/>
            </a:pPr>
            <a:r>
              <a:rPr lang="cs-CZ" sz="1600" dirty="0"/>
              <a:t>Označení ražením přímo na lahvi</a:t>
            </a:r>
          </a:p>
          <a:p>
            <a:pPr marL="285750" indent="-285750">
              <a:buFont typeface="Arial" panose="020B0604020202020204" pitchFamily="34" charset="0"/>
              <a:buChar char="•"/>
            </a:pPr>
            <a:r>
              <a:rPr lang="cs-CZ" sz="1600" dirty="0"/>
              <a:t>Označení nálepkou nebo štítkem (</a:t>
            </a:r>
            <a:r>
              <a:rPr lang="cs-CZ" sz="1600" dirty="0" err="1"/>
              <a:t>tvz</a:t>
            </a:r>
            <a:r>
              <a:rPr lang="cs-CZ" sz="1600" dirty="0"/>
              <a:t>. doplňkové značení)</a:t>
            </a:r>
          </a:p>
          <a:p>
            <a:r>
              <a:rPr lang="cs-CZ" sz="1600" dirty="0"/>
              <a:t>(dále je láhev chráněna proti záměně unikátním závitem na uzavíracím ventilu)</a:t>
            </a:r>
            <a:endParaRPr lang="en-US" sz="1600" dirty="0"/>
          </a:p>
        </p:txBody>
      </p:sp>
      <p:sp>
        <p:nvSpPr>
          <p:cNvPr id="6" name="TextovéPole 5">
            <a:extLst>
              <a:ext uri="{FF2B5EF4-FFF2-40B4-BE49-F238E27FC236}">
                <a16:creationId xmlns:a16="http://schemas.microsoft.com/office/drawing/2014/main" xmlns="" id="{8FBB6BBB-3FA6-32C0-6248-75E6B704C5F7}"/>
              </a:ext>
            </a:extLst>
          </p:cNvPr>
          <p:cNvSpPr txBox="1"/>
          <p:nvPr/>
        </p:nvSpPr>
        <p:spPr>
          <a:xfrm>
            <a:off x="571024" y="2856951"/>
            <a:ext cx="4721056" cy="1569660"/>
          </a:xfrm>
          <a:prstGeom prst="rect">
            <a:avLst/>
          </a:prstGeom>
          <a:noFill/>
        </p:spPr>
        <p:txBody>
          <a:bodyPr wrap="square" rtlCol="0">
            <a:spAutoFit/>
          </a:bodyPr>
          <a:lstStyle/>
          <a:p>
            <a:r>
              <a:rPr lang="cs-CZ" sz="1600" dirty="0"/>
              <a:t>Barevné značení láhví dle </a:t>
            </a:r>
            <a:r>
              <a:rPr lang="cs-CZ" sz="1600" b="0" i="0" u="none" strike="noStrike" baseline="0" dirty="0">
                <a:solidFill>
                  <a:srgbClr val="231F20"/>
                </a:solidFill>
                <a:latin typeface="HelveticaCE"/>
              </a:rPr>
              <a:t>Č</a:t>
            </a:r>
            <a:r>
              <a:rPr lang="en-US" sz="1600" b="0" i="0" u="none" strike="noStrike" baseline="0" dirty="0">
                <a:solidFill>
                  <a:srgbClr val="231F20"/>
                </a:solidFill>
                <a:latin typeface="HelveticaCE"/>
              </a:rPr>
              <a:t>SN EN 1089-3</a:t>
            </a:r>
            <a:endParaRPr lang="cs-CZ" sz="1600" b="0" i="0" u="none" strike="noStrike" baseline="0" dirty="0">
              <a:solidFill>
                <a:srgbClr val="231F20"/>
              </a:solidFill>
              <a:latin typeface="HelveticaCE"/>
            </a:endParaRPr>
          </a:p>
          <a:p>
            <a:pPr marL="285750" indent="-285750">
              <a:buFont typeface="Arial" panose="020B0604020202020204" pitchFamily="34" charset="0"/>
              <a:buChar char="•"/>
            </a:pPr>
            <a:r>
              <a:rPr lang="cs-CZ" sz="1600" dirty="0">
                <a:solidFill>
                  <a:srgbClr val="231F20"/>
                </a:solidFill>
                <a:latin typeface="HelveticaCE"/>
              </a:rPr>
              <a:t>plášť lahve je vždy bílý (na rozdíl od technických plynů)</a:t>
            </a:r>
          </a:p>
          <a:p>
            <a:pPr marL="285750" indent="-285750">
              <a:buFont typeface="Arial" panose="020B0604020202020204" pitchFamily="34" charset="0"/>
              <a:buChar char="•"/>
            </a:pPr>
            <a:r>
              <a:rPr lang="cs-CZ" sz="1600" dirty="0">
                <a:solidFill>
                  <a:srgbClr val="231F20"/>
                </a:solidFill>
                <a:latin typeface="HelveticaCE"/>
              </a:rPr>
              <a:t>v horní čísti lahve v prostoru vrchlíku a hrdla je barevný pruh značící typ plynu</a:t>
            </a:r>
          </a:p>
          <a:p>
            <a:pPr marL="285750" indent="-285750">
              <a:buFont typeface="Arial" panose="020B0604020202020204" pitchFamily="34" charset="0"/>
              <a:buChar char="•"/>
            </a:pPr>
            <a:endParaRPr lang="en-US" sz="1600" dirty="0"/>
          </a:p>
        </p:txBody>
      </p:sp>
      <p:graphicFrame>
        <p:nvGraphicFramePr>
          <p:cNvPr id="7" name="Tabulka 6">
            <a:extLst>
              <a:ext uri="{FF2B5EF4-FFF2-40B4-BE49-F238E27FC236}">
                <a16:creationId xmlns:a16="http://schemas.microsoft.com/office/drawing/2014/main" xmlns="" id="{C489E898-A332-152D-F0C9-A2254B36373B}"/>
              </a:ext>
            </a:extLst>
          </p:cNvPr>
          <p:cNvGraphicFramePr>
            <a:graphicFrameLocks noGrp="1"/>
          </p:cNvGraphicFramePr>
          <p:nvPr>
            <p:extLst>
              <p:ext uri="{D42A27DB-BD31-4B8C-83A1-F6EECF244321}">
                <p14:modId xmlns:p14="http://schemas.microsoft.com/office/powerpoint/2010/main" val="794956326"/>
              </p:ext>
            </p:extLst>
          </p:nvPr>
        </p:nvGraphicFramePr>
        <p:xfrm>
          <a:off x="577156" y="4149080"/>
          <a:ext cx="4484196" cy="2595880"/>
        </p:xfrm>
        <a:graphic>
          <a:graphicData uri="http://schemas.openxmlformats.org/drawingml/2006/table">
            <a:tbl>
              <a:tblPr firstRow="1" bandRow="1">
                <a:tableStyleId>{5C22544A-7EE6-4342-B048-85BDC9FD1C3A}</a:tableStyleId>
              </a:tblPr>
              <a:tblGrid>
                <a:gridCol w="2841471">
                  <a:extLst>
                    <a:ext uri="{9D8B030D-6E8A-4147-A177-3AD203B41FA5}">
                      <a16:colId xmlns:a16="http://schemas.microsoft.com/office/drawing/2014/main" xmlns="" val="1343010154"/>
                    </a:ext>
                  </a:extLst>
                </a:gridCol>
                <a:gridCol w="1642725">
                  <a:extLst>
                    <a:ext uri="{9D8B030D-6E8A-4147-A177-3AD203B41FA5}">
                      <a16:colId xmlns:a16="http://schemas.microsoft.com/office/drawing/2014/main" xmlns="" val="4148462089"/>
                    </a:ext>
                  </a:extLst>
                </a:gridCol>
              </a:tblGrid>
              <a:tr h="370840">
                <a:tc>
                  <a:txBody>
                    <a:bodyPr/>
                    <a:lstStyle/>
                    <a:p>
                      <a:r>
                        <a:rPr lang="cs-CZ" sz="1600" dirty="0"/>
                        <a:t>Plyn</a:t>
                      </a:r>
                      <a:endParaRPr lang="en-US" sz="1600" dirty="0"/>
                    </a:p>
                  </a:txBody>
                  <a:tcPr/>
                </a:tc>
                <a:tc>
                  <a:txBody>
                    <a:bodyPr/>
                    <a:lstStyle/>
                    <a:p>
                      <a:r>
                        <a:rPr lang="cs-CZ" sz="1600" dirty="0"/>
                        <a:t>Barevné značení</a:t>
                      </a:r>
                      <a:endParaRPr lang="en-US" sz="1600" dirty="0"/>
                    </a:p>
                  </a:txBody>
                  <a:tcPr/>
                </a:tc>
                <a:extLst>
                  <a:ext uri="{0D108BD9-81ED-4DB2-BD59-A6C34878D82A}">
                    <a16:rowId xmlns:a16="http://schemas.microsoft.com/office/drawing/2014/main" xmlns="" val="4105613299"/>
                  </a:ext>
                </a:extLst>
              </a:tr>
              <a:tr h="370840">
                <a:tc>
                  <a:txBody>
                    <a:bodyPr/>
                    <a:lstStyle/>
                    <a:p>
                      <a:r>
                        <a:rPr lang="cs-CZ" sz="1600" dirty="0"/>
                        <a:t>Kyslík</a:t>
                      </a:r>
                    </a:p>
                  </a:txBody>
                  <a:tcPr/>
                </a:tc>
                <a:tc>
                  <a:txBody>
                    <a:bodyPr/>
                    <a:lstStyle/>
                    <a:p>
                      <a:pPr algn="ctr"/>
                      <a:r>
                        <a:rPr lang="cs-CZ" sz="1600" dirty="0"/>
                        <a:t>bílá</a:t>
                      </a:r>
                      <a:endParaRPr lang="en-US" sz="1600" dirty="0"/>
                    </a:p>
                  </a:txBody>
                  <a:tcPr/>
                </a:tc>
                <a:extLst>
                  <a:ext uri="{0D108BD9-81ED-4DB2-BD59-A6C34878D82A}">
                    <a16:rowId xmlns:a16="http://schemas.microsoft.com/office/drawing/2014/main" xmlns="" val="4284901738"/>
                  </a:ext>
                </a:extLst>
              </a:tr>
              <a:tr h="370840">
                <a:tc>
                  <a:txBody>
                    <a:bodyPr/>
                    <a:lstStyle/>
                    <a:p>
                      <a:r>
                        <a:rPr lang="cs-CZ" sz="1600" dirty="0"/>
                        <a:t>Oxid dusný</a:t>
                      </a:r>
                      <a:endParaRPr lang="en-US" sz="1600" dirty="0"/>
                    </a:p>
                  </a:txBody>
                  <a:tcPr/>
                </a:tc>
                <a:tc>
                  <a:txBody>
                    <a:bodyPr/>
                    <a:lstStyle/>
                    <a:p>
                      <a:pPr algn="ctr"/>
                      <a:r>
                        <a:rPr lang="cs-CZ" sz="1600" dirty="0"/>
                        <a:t>modrá</a:t>
                      </a:r>
                      <a:endParaRPr lang="en-US" sz="1600" dirty="0"/>
                    </a:p>
                  </a:txBody>
                  <a:tcPr/>
                </a:tc>
                <a:extLst>
                  <a:ext uri="{0D108BD9-81ED-4DB2-BD59-A6C34878D82A}">
                    <a16:rowId xmlns:a16="http://schemas.microsoft.com/office/drawing/2014/main" xmlns="" val="2356171344"/>
                  </a:ext>
                </a:extLst>
              </a:tr>
              <a:tr h="370840">
                <a:tc>
                  <a:txBody>
                    <a:bodyPr/>
                    <a:lstStyle/>
                    <a:p>
                      <a:r>
                        <a:rPr lang="cs-CZ" sz="1600" dirty="0"/>
                        <a:t>Medicinální vzduch</a:t>
                      </a:r>
                      <a:endParaRPr lang="en-US" sz="1600" dirty="0"/>
                    </a:p>
                  </a:txBody>
                  <a:tcPr/>
                </a:tc>
                <a:tc>
                  <a:txBody>
                    <a:bodyPr/>
                    <a:lstStyle/>
                    <a:p>
                      <a:pPr algn="ctr"/>
                      <a:r>
                        <a:rPr lang="cs-CZ" sz="1600" dirty="0"/>
                        <a:t>bílá + černá</a:t>
                      </a:r>
                      <a:endParaRPr lang="en-US" sz="1600" dirty="0"/>
                    </a:p>
                  </a:txBody>
                  <a:tcPr/>
                </a:tc>
                <a:extLst>
                  <a:ext uri="{0D108BD9-81ED-4DB2-BD59-A6C34878D82A}">
                    <a16:rowId xmlns:a16="http://schemas.microsoft.com/office/drawing/2014/main" xmlns="" val="3473404917"/>
                  </a:ext>
                </a:extLst>
              </a:tr>
              <a:tr h="370840">
                <a:tc>
                  <a:txBody>
                    <a:bodyPr/>
                    <a:lstStyle/>
                    <a:p>
                      <a:r>
                        <a:rPr lang="cs-CZ" sz="1600" dirty="0"/>
                        <a:t>Oxid uhličitý</a:t>
                      </a:r>
                      <a:endParaRPr lang="en-US" sz="1600" dirty="0"/>
                    </a:p>
                  </a:txBody>
                  <a:tcPr/>
                </a:tc>
                <a:tc>
                  <a:txBody>
                    <a:bodyPr/>
                    <a:lstStyle/>
                    <a:p>
                      <a:pPr algn="ctr"/>
                      <a:r>
                        <a:rPr lang="cs-CZ" sz="1600" dirty="0"/>
                        <a:t>šedá</a:t>
                      </a:r>
                      <a:endParaRPr lang="en-US" sz="1600" dirty="0"/>
                    </a:p>
                  </a:txBody>
                  <a:tcPr/>
                </a:tc>
                <a:extLst>
                  <a:ext uri="{0D108BD9-81ED-4DB2-BD59-A6C34878D82A}">
                    <a16:rowId xmlns:a16="http://schemas.microsoft.com/office/drawing/2014/main" xmlns="" val="547447629"/>
                  </a:ext>
                </a:extLst>
              </a:tr>
              <a:tr h="370840">
                <a:tc>
                  <a:txBody>
                    <a:bodyPr/>
                    <a:lstStyle/>
                    <a:p>
                      <a:r>
                        <a:rPr lang="cs-CZ" sz="1600" dirty="0"/>
                        <a:t>Směs O</a:t>
                      </a:r>
                      <a:r>
                        <a:rPr lang="cs-CZ" sz="1600" baseline="-25000" dirty="0"/>
                        <a:t>2</a:t>
                      </a:r>
                      <a:r>
                        <a:rPr lang="cs-CZ" sz="1600" dirty="0"/>
                        <a:t> + CO</a:t>
                      </a:r>
                      <a:r>
                        <a:rPr lang="cs-CZ" sz="1600" kern="1200" baseline="-25000" dirty="0">
                          <a:solidFill>
                            <a:schemeClr val="dk1"/>
                          </a:solidFill>
                          <a:latin typeface="+mn-lt"/>
                          <a:ea typeface="+mn-ea"/>
                          <a:cs typeface="+mn-cs"/>
                        </a:rPr>
                        <a:t>2</a:t>
                      </a:r>
                      <a:endParaRPr lang="en-US" sz="1600" kern="1200" baseline="-25000" dirty="0">
                        <a:solidFill>
                          <a:schemeClr val="dk1"/>
                        </a:solidFill>
                        <a:latin typeface="+mn-lt"/>
                        <a:ea typeface="+mn-ea"/>
                        <a:cs typeface="+mn-cs"/>
                      </a:endParaRPr>
                    </a:p>
                  </a:txBody>
                  <a:tcPr/>
                </a:tc>
                <a:tc>
                  <a:txBody>
                    <a:bodyPr/>
                    <a:lstStyle/>
                    <a:p>
                      <a:pPr algn="ctr"/>
                      <a:r>
                        <a:rPr lang="cs-CZ" sz="1600" dirty="0"/>
                        <a:t>bílá šedá</a:t>
                      </a:r>
                      <a:endParaRPr lang="en-US" sz="1600" dirty="0"/>
                    </a:p>
                  </a:txBody>
                  <a:tcPr/>
                </a:tc>
                <a:extLst>
                  <a:ext uri="{0D108BD9-81ED-4DB2-BD59-A6C34878D82A}">
                    <a16:rowId xmlns:a16="http://schemas.microsoft.com/office/drawing/2014/main" xmlns="" val="2789079884"/>
                  </a:ext>
                </a:extLst>
              </a:tr>
              <a:tr h="370840">
                <a:tc>
                  <a:txBody>
                    <a:bodyPr/>
                    <a:lstStyle/>
                    <a:p>
                      <a:r>
                        <a:rPr lang="cs-CZ" sz="1600" dirty="0"/>
                        <a:t>Směs O</a:t>
                      </a:r>
                      <a:r>
                        <a:rPr lang="cs-CZ" sz="1600" kern="1200" baseline="-25000" dirty="0">
                          <a:solidFill>
                            <a:schemeClr val="dk1"/>
                          </a:solidFill>
                          <a:latin typeface="+mn-lt"/>
                          <a:ea typeface="+mn-ea"/>
                          <a:cs typeface="+mn-cs"/>
                        </a:rPr>
                        <a:t>2</a:t>
                      </a:r>
                      <a:r>
                        <a:rPr lang="cs-CZ" sz="1600" dirty="0"/>
                        <a:t> + N</a:t>
                      </a:r>
                      <a:r>
                        <a:rPr lang="cs-CZ" sz="1600" kern="1200" baseline="-25000" dirty="0">
                          <a:solidFill>
                            <a:schemeClr val="dk1"/>
                          </a:solidFill>
                          <a:latin typeface="+mn-lt"/>
                          <a:ea typeface="+mn-ea"/>
                          <a:cs typeface="+mn-cs"/>
                        </a:rPr>
                        <a:t>2</a:t>
                      </a:r>
                      <a:r>
                        <a:rPr lang="cs-CZ" sz="1600" dirty="0"/>
                        <a:t>O</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dirty="0"/>
                        <a:t>bílá modrá</a:t>
                      </a:r>
                      <a:endParaRPr lang="en-US" sz="1600" dirty="0"/>
                    </a:p>
                  </a:txBody>
                  <a:tcPr/>
                </a:tc>
                <a:extLst>
                  <a:ext uri="{0D108BD9-81ED-4DB2-BD59-A6C34878D82A}">
                    <a16:rowId xmlns:a16="http://schemas.microsoft.com/office/drawing/2014/main" xmlns="" val="3347356259"/>
                  </a:ext>
                </a:extLst>
              </a:tr>
            </a:tbl>
          </a:graphicData>
        </a:graphic>
      </p:graphicFrame>
      <p:pic>
        <p:nvPicPr>
          <p:cNvPr id="1026" name="Picture 2" descr="https://catp.eu/wp-content/uploads/2019/07/kyslik_med.png">
            <a:extLst>
              <a:ext uri="{FF2B5EF4-FFF2-40B4-BE49-F238E27FC236}">
                <a16:creationId xmlns:a16="http://schemas.microsoft.com/office/drawing/2014/main" xmlns="" id="{F2099531-65BD-4844-9108-80EB36D3CC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2015" y="4149080"/>
            <a:ext cx="3688457" cy="251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36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xmlns="" id="{A7632F3F-351D-418B-913E-BB312774B7FF}"/>
              </a:ext>
            </a:extLst>
          </p:cNvPr>
          <p:cNvSpPr/>
          <p:nvPr/>
        </p:nvSpPr>
        <p:spPr>
          <a:xfrm>
            <a:off x="2442250" y="188640"/>
            <a:ext cx="5068567" cy="369332"/>
          </a:xfrm>
          <a:prstGeom prst="rect">
            <a:avLst/>
          </a:prstGeom>
        </p:spPr>
        <p:txBody>
          <a:bodyPr wrap="none">
            <a:spAutoFit/>
          </a:bodyPr>
          <a:lstStyle/>
          <a:p>
            <a:r>
              <a:rPr lang="cs-CZ" dirty="0"/>
              <a:t>Stávající barevné značení láhví dle </a:t>
            </a:r>
            <a:r>
              <a:rPr lang="cs-CZ" dirty="0">
                <a:solidFill>
                  <a:srgbClr val="231F20"/>
                </a:solidFill>
                <a:latin typeface="HelveticaCE"/>
              </a:rPr>
              <a:t>Č</a:t>
            </a:r>
            <a:r>
              <a:rPr lang="en-US" dirty="0">
                <a:solidFill>
                  <a:srgbClr val="231F20"/>
                </a:solidFill>
                <a:latin typeface="HelveticaCE"/>
              </a:rPr>
              <a:t>SN EN 1089-3</a:t>
            </a:r>
            <a:endParaRPr lang="cs-CZ" dirty="0">
              <a:solidFill>
                <a:srgbClr val="231F20"/>
              </a:solidFill>
              <a:latin typeface="HelveticaCE"/>
            </a:endParaRPr>
          </a:p>
        </p:txBody>
      </p:sp>
      <p:pic>
        <p:nvPicPr>
          <p:cNvPr id="2050" name="Picture 2" descr="https://catp.eu/wp-content/uploads/2019/07/kyslik_med.png">
            <a:extLst>
              <a:ext uri="{FF2B5EF4-FFF2-40B4-BE49-F238E27FC236}">
                <a16:creationId xmlns:a16="http://schemas.microsoft.com/office/drawing/2014/main" xmlns="" id="{B5CC47F5-0D8A-424E-8FA5-D56487F048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600" t="14242" r="12988" b="2677"/>
          <a:stretch/>
        </p:blipFill>
        <p:spPr bwMode="auto">
          <a:xfrm>
            <a:off x="770673" y="892665"/>
            <a:ext cx="96110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atp.eu/wp-content/uploads/2019/07/oxid_dusny.png">
            <a:extLst>
              <a:ext uri="{FF2B5EF4-FFF2-40B4-BE49-F238E27FC236}">
                <a16:creationId xmlns:a16="http://schemas.microsoft.com/office/drawing/2014/main" xmlns="" id="{67F64B67-33DC-4436-BEB6-1FCFDB908D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87" t="14243" r="12988" b="1523"/>
          <a:stretch/>
        </p:blipFill>
        <p:spPr bwMode="auto">
          <a:xfrm flipH="1">
            <a:off x="2655872" y="892665"/>
            <a:ext cx="91736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atp.eu/wp-content/uploads/2019/07/oxid_uhlicity_med.png">
            <a:extLst>
              <a:ext uri="{FF2B5EF4-FFF2-40B4-BE49-F238E27FC236}">
                <a16:creationId xmlns:a16="http://schemas.microsoft.com/office/drawing/2014/main" xmlns="" id="{F88A2FE3-B65A-4617-80E6-35DB008C1C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387" t="13088" r="12200" b="1525"/>
          <a:stretch/>
        </p:blipFill>
        <p:spPr bwMode="auto">
          <a:xfrm>
            <a:off x="4754064" y="940228"/>
            <a:ext cx="93513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atp.eu/wp-content/uploads/2019/07/vzduch.png">
            <a:extLst>
              <a:ext uri="{FF2B5EF4-FFF2-40B4-BE49-F238E27FC236}">
                <a16:creationId xmlns:a16="http://schemas.microsoft.com/office/drawing/2014/main" xmlns="" id="{05CAA325-1FB5-461C-81EE-155D4B802C9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3387" t="13088" r="11413" b="2678"/>
          <a:stretch/>
        </p:blipFill>
        <p:spPr bwMode="auto">
          <a:xfrm>
            <a:off x="6876256" y="892665"/>
            <a:ext cx="97852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catp.eu/wp-content/uploads/2019/07/helium_kyslik.png">
            <a:extLst>
              <a:ext uri="{FF2B5EF4-FFF2-40B4-BE49-F238E27FC236}">
                <a16:creationId xmlns:a16="http://schemas.microsoft.com/office/drawing/2014/main" xmlns="" id="{B00AE985-2260-44E9-A079-5877954EE19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2600" t="13088" r="11413" b="2678"/>
          <a:stretch/>
        </p:blipFill>
        <p:spPr bwMode="auto">
          <a:xfrm>
            <a:off x="3844392" y="3732616"/>
            <a:ext cx="985489" cy="218002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catp.eu/wp-content/uploads/2019/07/kyslik_oxid_uhlicity.png">
            <a:extLst>
              <a:ext uri="{FF2B5EF4-FFF2-40B4-BE49-F238E27FC236}">
                <a16:creationId xmlns:a16="http://schemas.microsoft.com/office/drawing/2014/main" xmlns="" id="{83232294-80B4-4D1C-A139-3B674AF9B29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3387" t="14242" r="12196" b="2677"/>
          <a:stretch/>
        </p:blipFill>
        <p:spPr bwMode="auto">
          <a:xfrm>
            <a:off x="5922116" y="3766391"/>
            <a:ext cx="946954" cy="21990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catp.eu/wp-content/uploads/2019/07/kyslik_oxid_dusny.png">
            <a:extLst>
              <a:ext uri="{FF2B5EF4-FFF2-40B4-BE49-F238E27FC236}">
                <a16:creationId xmlns:a16="http://schemas.microsoft.com/office/drawing/2014/main" xmlns="" id="{385000B2-08AA-4948-95E1-0678541F58F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87" t="11935" r="14361" b="1524"/>
          <a:stretch/>
        </p:blipFill>
        <p:spPr bwMode="auto">
          <a:xfrm>
            <a:off x="1613770" y="3733578"/>
            <a:ext cx="828480" cy="2199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xmlns="" id="{341497BB-4686-4D66-A472-20DBA4FF831E}"/>
              </a:ext>
            </a:extLst>
          </p:cNvPr>
          <p:cNvSpPr txBox="1"/>
          <p:nvPr/>
        </p:nvSpPr>
        <p:spPr>
          <a:xfrm>
            <a:off x="718556" y="3149199"/>
            <a:ext cx="1065339" cy="307777"/>
          </a:xfrm>
          <a:prstGeom prst="rect">
            <a:avLst/>
          </a:prstGeom>
          <a:noFill/>
        </p:spPr>
        <p:txBody>
          <a:bodyPr wrap="square" rtlCol="0">
            <a:spAutoFit/>
          </a:bodyPr>
          <a:lstStyle/>
          <a:p>
            <a:pPr algn="ctr"/>
            <a:r>
              <a:rPr lang="cs-CZ" sz="1400" dirty="0"/>
              <a:t>Kyslík O</a:t>
            </a:r>
            <a:r>
              <a:rPr lang="cs-CZ" sz="1400" baseline="-25000" dirty="0"/>
              <a:t>2</a:t>
            </a:r>
          </a:p>
        </p:txBody>
      </p:sp>
      <p:sp>
        <p:nvSpPr>
          <p:cNvPr id="17" name="TextovéPole 16">
            <a:extLst>
              <a:ext uri="{FF2B5EF4-FFF2-40B4-BE49-F238E27FC236}">
                <a16:creationId xmlns:a16="http://schemas.microsoft.com/office/drawing/2014/main" xmlns="" id="{AED85CC9-A3E0-48E0-BD44-80BA5E58257A}"/>
              </a:ext>
            </a:extLst>
          </p:cNvPr>
          <p:cNvSpPr txBox="1"/>
          <p:nvPr/>
        </p:nvSpPr>
        <p:spPr>
          <a:xfrm>
            <a:off x="2384711" y="3179721"/>
            <a:ext cx="1459681" cy="307777"/>
          </a:xfrm>
          <a:prstGeom prst="rect">
            <a:avLst/>
          </a:prstGeom>
          <a:noFill/>
        </p:spPr>
        <p:txBody>
          <a:bodyPr wrap="square" rtlCol="0">
            <a:spAutoFit/>
          </a:bodyPr>
          <a:lstStyle/>
          <a:p>
            <a:pPr algn="ctr"/>
            <a:r>
              <a:rPr lang="cs-CZ" sz="1400" dirty="0"/>
              <a:t>Oxid dusný N</a:t>
            </a:r>
            <a:r>
              <a:rPr lang="cs-CZ" sz="1400" baseline="-25000" dirty="0"/>
              <a:t>2</a:t>
            </a:r>
            <a:r>
              <a:rPr lang="cs-CZ" sz="1400" dirty="0"/>
              <a:t>O</a:t>
            </a:r>
            <a:endParaRPr lang="cs-CZ" sz="1400" baseline="-25000" dirty="0"/>
          </a:p>
        </p:txBody>
      </p:sp>
      <p:sp>
        <p:nvSpPr>
          <p:cNvPr id="19" name="TextovéPole 18">
            <a:extLst>
              <a:ext uri="{FF2B5EF4-FFF2-40B4-BE49-F238E27FC236}">
                <a16:creationId xmlns:a16="http://schemas.microsoft.com/office/drawing/2014/main" xmlns="" id="{9C4BCA57-D927-4FD0-BB00-DCCC123EFC40}"/>
              </a:ext>
            </a:extLst>
          </p:cNvPr>
          <p:cNvSpPr txBox="1"/>
          <p:nvPr/>
        </p:nvSpPr>
        <p:spPr>
          <a:xfrm>
            <a:off x="4491788" y="3179721"/>
            <a:ext cx="1459681" cy="307777"/>
          </a:xfrm>
          <a:prstGeom prst="rect">
            <a:avLst/>
          </a:prstGeom>
          <a:noFill/>
        </p:spPr>
        <p:txBody>
          <a:bodyPr wrap="square" rtlCol="0">
            <a:spAutoFit/>
          </a:bodyPr>
          <a:lstStyle/>
          <a:p>
            <a:pPr algn="ctr"/>
            <a:r>
              <a:rPr lang="cs-CZ" sz="1400" dirty="0"/>
              <a:t>Oxid uhličitý CO</a:t>
            </a:r>
            <a:r>
              <a:rPr lang="cs-CZ" sz="1400" baseline="-25000" dirty="0"/>
              <a:t>2</a:t>
            </a:r>
          </a:p>
        </p:txBody>
      </p:sp>
      <p:sp>
        <p:nvSpPr>
          <p:cNvPr id="20" name="TextovéPole 19">
            <a:extLst>
              <a:ext uri="{FF2B5EF4-FFF2-40B4-BE49-F238E27FC236}">
                <a16:creationId xmlns:a16="http://schemas.microsoft.com/office/drawing/2014/main" xmlns="" id="{B7707755-6535-44CF-8020-201BC09B21BE}"/>
              </a:ext>
            </a:extLst>
          </p:cNvPr>
          <p:cNvSpPr txBox="1"/>
          <p:nvPr/>
        </p:nvSpPr>
        <p:spPr>
          <a:xfrm>
            <a:off x="6443711" y="3179720"/>
            <a:ext cx="1843610" cy="307777"/>
          </a:xfrm>
          <a:prstGeom prst="rect">
            <a:avLst/>
          </a:prstGeom>
          <a:noFill/>
        </p:spPr>
        <p:txBody>
          <a:bodyPr wrap="square" rtlCol="0">
            <a:spAutoFit/>
          </a:bodyPr>
          <a:lstStyle/>
          <a:p>
            <a:pPr algn="ctr"/>
            <a:r>
              <a:rPr lang="cs-CZ" sz="1400" dirty="0"/>
              <a:t>Medicinální vzduch</a:t>
            </a:r>
            <a:endParaRPr lang="cs-CZ" sz="1400" baseline="-25000" dirty="0"/>
          </a:p>
        </p:txBody>
      </p:sp>
      <p:sp>
        <p:nvSpPr>
          <p:cNvPr id="21" name="TextovéPole 20">
            <a:extLst>
              <a:ext uri="{FF2B5EF4-FFF2-40B4-BE49-F238E27FC236}">
                <a16:creationId xmlns:a16="http://schemas.microsoft.com/office/drawing/2014/main" xmlns="" id="{1B657C2A-AAB1-4776-80E4-08925FB883E1}"/>
              </a:ext>
            </a:extLst>
          </p:cNvPr>
          <p:cNvSpPr txBox="1"/>
          <p:nvPr/>
        </p:nvSpPr>
        <p:spPr>
          <a:xfrm>
            <a:off x="897842" y="6078725"/>
            <a:ext cx="2260336" cy="523220"/>
          </a:xfrm>
          <a:prstGeom prst="rect">
            <a:avLst/>
          </a:prstGeom>
          <a:noFill/>
        </p:spPr>
        <p:txBody>
          <a:bodyPr wrap="square" rtlCol="0">
            <a:spAutoFit/>
          </a:bodyPr>
          <a:lstStyle/>
          <a:p>
            <a:pPr algn="ctr"/>
            <a:r>
              <a:rPr lang="cs-CZ" sz="1400" dirty="0"/>
              <a:t>Směs </a:t>
            </a:r>
          </a:p>
          <a:p>
            <a:pPr algn="ctr"/>
            <a:r>
              <a:rPr lang="cs-CZ" sz="1400" dirty="0"/>
              <a:t>Kyslík O</a:t>
            </a:r>
            <a:r>
              <a:rPr lang="cs-CZ" sz="1400" baseline="-25000" dirty="0"/>
              <a:t>2</a:t>
            </a:r>
            <a:r>
              <a:rPr lang="cs-CZ" sz="1400" dirty="0"/>
              <a:t>+ Oxid dusný N</a:t>
            </a:r>
            <a:r>
              <a:rPr lang="cs-CZ" sz="1400" baseline="-25000" dirty="0"/>
              <a:t>2</a:t>
            </a:r>
            <a:r>
              <a:rPr lang="cs-CZ" sz="1400" dirty="0"/>
              <a:t>O</a:t>
            </a:r>
            <a:endParaRPr lang="cs-CZ" sz="1400" baseline="-25000" dirty="0"/>
          </a:p>
        </p:txBody>
      </p:sp>
      <p:sp>
        <p:nvSpPr>
          <p:cNvPr id="22" name="TextovéPole 21">
            <a:extLst>
              <a:ext uri="{FF2B5EF4-FFF2-40B4-BE49-F238E27FC236}">
                <a16:creationId xmlns:a16="http://schemas.microsoft.com/office/drawing/2014/main" xmlns="" id="{467E681D-7293-4CF5-82C8-ABC119A52233}"/>
              </a:ext>
            </a:extLst>
          </p:cNvPr>
          <p:cNvSpPr txBox="1"/>
          <p:nvPr/>
        </p:nvSpPr>
        <p:spPr>
          <a:xfrm>
            <a:off x="3185652" y="6078725"/>
            <a:ext cx="2260336" cy="523220"/>
          </a:xfrm>
          <a:prstGeom prst="rect">
            <a:avLst/>
          </a:prstGeom>
          <a:noFill/>
        </p:spPr>
        <p:txBody>
          <a:bodyPr wrap="square" rtlCol="0">
            <a:spAutoFit/>
          </a:bodyPr>
          <a:lstStyle/>
          <a:p>
            <a:pPr algn="ctr"/>
            <a:r>
              <a:rPr lang="cs-CZ" sz="1400" dirty="0"/>
              <a:t>Směs </a:t>
            </a:r>
          </a:p>
          <a:p>
            <a:pPr algn="ctr"/>
            <a:r>
              <a:rPr lang="cs-CZ" sz="1400" dirty="0"/>
              <a:t>Kyslík O</a:t>
            </a:r>
            <a:r>
              <a:rPr lang="cs-CZ" sz="1400" baseline="-25000" dirty="0"/>
              <a:t>2</a:t>
            </a:r>
            <a:r>
              <a:rPr lang="cs-CZ" sz="1400" dirty="0"/>
              <a:t>+ Helium He</a:t>
            </a:r>
            <a:endParaRPr lang="cs-CZ" sz="1400" baseline="-25000" dirty="0"/>
          </a:p>
        </p:txBody>
      </p:sp>
      <p:sp>
        <p:nvSpPr>
          <p:cNvPr id="23" name="TextovéPole 22">
            <a:extLst>
              <a:ext uri="{FF2B5EF4-FFF2-40B4-BE49-F238E27FC236}">
                <a16:creationId xmlns:a16="http://schemas.microsoft.com/office/drawing/2014/main" xmlns="" id="{933B59BA-124F-42E3-912E-FC7B80EF19FC}"/>
              </a:ext>
            </a:extLst>
          </p:cNvPr>
          <p:cNvSpPr txBox="1"/>
          <p:nvPr/>
        </p:nvSpPr>
        <p:spPr>
          <a:xfrm>
            <a:off x="5313543" y="6051229"/>
            <a:ext cx="2260336" cy="523220"/>
          </a:xfrm>
          <a:prstGeom prst="rect">
            <a:avLst/>
          </a:prstGeom>
          <a:noFill/>
        </p:spPr>
        <p:txBody>
          <a:bodyPr wrap="square" rtlCol="0">
            <a:spAutoFit/>
          </a:bodyPr>
          <a:lstStyle/>
          <a:p>
            <a:pPr algn="ctr"/>
            <a:r>
              <a:rPr lang="cs-CZ" sz="1400" dirty="0"/>
              <a:t>Směs </a:t>
            </a:r>
          </a:p>
          <a:p>
            <a:pPr algn="ctr"/>
            <a:r>
              <a:rPr lang="cs-CZ" sz="1400" dirty="0"/>
              <a:t>Kyslík O</a:t>
            </a:r>
            <a:r>
              <a:rPr lang="cs-CZ" sz="1400" baseline="-25000" dirty="0"/>
              <a:t>2</a:t>
            </a:r>
            <a:r>
              <a:rPr lang="cs-CZ" sz="1400" dirty="0"/>
              <a:t>+ Oxid uhličitý CO</a:t>
            </a:r>
            <a:r>
              <a:rPr lang="cs-CZ" sz="1400" baseline="-25000" dirty="0"/>
              <a:t>2</a:t>
            </a:r>
          </a:p>
        </p:txBody>
      </p:sp>
    </p:spTree>
    <p:extLst>
      <p:ext uri="{BB962C8B-B14F-4D97-AF65-F5344CB8AC3E}">
        <p14:creationId xmlns:p14="http://schemas.microsoft.com/office/powerpoint/2010/main" val="2592930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1A4404BE-7008-4FF3-911E-C705DBE1B673}"/>
              </a:ext>
            </a:extLst>
          </p:cNvPr>
          <p:cNvPicPr>
            <a:picLocks noChangeAspect="1"/>
          </p:cNvPicPr>
          <p:nvPr/>
        </p:nvPicPr>
        <p:blipFill rotWithShape="1">
          <a:blip r:embed="rId2"/>
          <a:srcRect t="8909"/>
          <a:stretch/>
        </p:blipFill>
        <p:spPr>
          <a:xfrm>
            <a:off x="107503" y="1165084"/>
            <a:ext cx="5467893" cy="5288252"/>
          </a:xfrm>
          <a:prstGeom prst="rect">
            <a:avLst/>
          </a:prstGeom>
        </p:spPr>
      </p:pic>
      <p:pic>
        <p:nvPicPr>
          <p:cNvPr id="5" name="Obrázek 4">
            <a:extLst>
              <a:ext uri="{FF2B5EF4-FFF2-40B4-BE49-F238E27FC236}">
                <a16:creationId xmlns:a16="http://schemas.microsoft.com/office/drawing/2014/main" xmlns="" id="{4F97D7D1-79A9-4394-A8D7-E33E08144F3E}"/>
              </a:ext>
            </a:extLst>
          </p:cNvPr>
          <p:cNvPicPr>
            <a:picLocks noChangeAspect="1"/>
          </p:cNvPicPr>
          <p:nvPr/>
        </p:nvPicPr>
        <p:blipFill rotWithShape="1">
          <a:blip r:embed="rId3"/>
          <a:srcRect t="5805"/>
          <a:stretch/>
        </p:blipFill>
        <p:spPr>
          <a:xfrm>
            <a:off x="5580112" y="1772816"/>
            <a:ext cx="3345740" cy="4817844"/>
          </a:xfrm>
          <a:prstGeom prst="rect">
            <a:avLst/>
          </a:prstGeom>
        </p:spPr>
      </p:pic>
      <p:sp>
        <p:nvSpPr>
          <p:cNvPr id="6" name="Obdélník 5">
            <a:extLst>
              <a:ext uri="{FF2B5EF4-FFF2-40B4-BE49-F238E27FC236}">
                <a16:creationId xmlns:a16="http://schemas.microsoft.com/office/drawing/2014/main" xmlns="" id="{A7632F3F-351D-418B-913E-BB312774B7FF}"/>
              </a:ext>
            </a:extLst>
          </p:cNvPr>
          <p:cNvSpPr/>
          <p:nvPr/>
        </p:nvSpPr>
        <p:spPr>
          <a:xfrm>
            <a:off x="2442250" y="188640"/>
            <a:ext cx="5224892" cy="369332"/>
          </a:xfrm>
          <a:prstGeom prst="rect">
            <a:avLst/>
          </a:prstGeom>
        </p:spPr>
        <p:txBody>
          <a:bodyPr wrap="none">
            <a:spAutoFit/>
          </a:bodyPr>
          <a:lstStyle/>
          <a:p>
            <a:r>
              <a:rPr lang="cs-CZ" dirty="0"/>
              <a:t>Předchozí barevné značení láhví dle </a:t>
            </a:r>
            <a:r>
              <a:rPr lang="cs-CZ" dirty="0">
                <a:solidFill>
                  <a:srgbClr val="231F20"/>
                </a:solidFill>
                <a:latin typeface="HelveticaCE"/>
              </a:rPr>
              <a:t>Č</a:t>
            </a:r>
            <a:r>
              <a:rPr lang="en-US" dirty="0">
                <a:solidFill>
                  <a:srgbClr val="231F20"/>
                </a:solidFill>
                <a:latin typeface="HelveticaCE"/>
              </a:rPr>
              <a:t>SN EN 1089-3</a:t>
            </a:r>
            <a:endParaRPr lang="cs-CZ" dirty="0">
              <a:solidFill>
                <a:srgbClr val="231F20"/>
              </a:solidFill>
              <a:latin typeface="HelveticaCE"/>
            </a:endParaRPr>
          </a:p>
        </p:txBody>
      </p:sp>
      <p:sp>
        <p:nvSpPr>
          <p:cNvPr id="7" name="TextovéPole 6">
            <a:extLst>
              <a:ext uri="{FF2B5EF4-FFF2-40B4-BE49-F238E27FC236}">
                <a16:creationId xmlns:a16="http://schemas.microsoft.com/office/drawing/2014/main" xmlns="" id="{759B04C1-9671-4F3D-A321-555FD44DED95}"/>
              </a:ext>
            </a:extLst>
          </p:cNvPr>
          <p:cNvSpPr txBox="1"/>
          <p:nvPr/>
        </p:nvSpPr>
        <p:spPr>
          <a:xfrm>
            <a:off x="431540" y="791742"/>
            <a:ext cx="4680520" cy="369332"/>
          </a:xfrm>
          <a:prstGeom prst="rect">
            <a:avLst/>
          </a:prstGeom>
          <a:noFill/>
        </p:spPr>
        <p:txBody>
          <a:bodyPr wrap="square" rtlCol="0">
            <a:spAutoFit/>
          </a:bodyPr>
          <a:lstStyle/>
          <a:p>
            <a:r>
              <a:rPr lang="cs-CZ" dirty="0"/>
              <a:t>Značení lahví pro medicinální plyny (bílá lahev)</a:t>
            </a:r>
          </a:p>
        </p:txBody>
      </p:sp>
      <p:sp>
        <p:nvSpPr>
          <p:cNvPr id="8" name="TextovéPole 7">
            <a:extLst>
              <a:ext uri="{FF2B5EF4-FFF2-40B4-BE49-F238E27FC236}">
                <a16:creationId xmlns:a16="http://schemas.microsoft.com/office/drawing/2014/main" xmlns="" id="{1610FC6D-C641-44C1-B5D5-4749195450A4}"/>
              </a:ext>
            </a:extLst>
          </p:cNvPr>
          <p:cNvSpPr txBox="1"/>
          <p:nvPr/>
        </p:nvSpPr>
        <p:spPr>
          <a:xfrm>
            <a:off x="5940152" y="1126485"/>
            <a:ext cx="2899638" cy="646331"/>
          </a:xfrm>
          <a:prstGeom prst="rect">
            <a:avLst/>
          </a:prstGeom>
          <a:noFill/>
        </p:spPr>
        <p:txBody>
          <a:bodyPr wrap="square" rtlCol="0">
            <a:spAutoFit/>
          </a:bodyPr>
          <a:lstStyle/>
          <a:p>
            <a:r>
              <a:rPr lang="cs-CZ" dirty="0"/>
              <a:t>Značení lahví pro technické plyny (pouze informativní)</a:t>
            </a:r>
          </a:p>
        </p:txBody>
      </p:sp>
      <p:cxnSp>
        <p:nvCxnSpPr>
          <p:cNvPr id="3" name="Přímá spojnice 2">
            <a:extLst>
              <a:ext uri="{FF2B5EF4-FFF2-40B4-BE49-F238E27FC236}">
                <a16:creationId xmlns:a16="http://schemas.microsoft.com/office/drawing/2014/main" xmlns="" id="{E43530AD-FBE0-471C-8AA1-5F9DF8A65AD1}"/>
              </a:ext>
            </a:extLst>
          </p:cNvPr>
          <p:cNvCxnSpPr/>
          <p:nvPr/>
        </p:nvCxnSpPr>
        <p:spPr>
          <a:xfrm>
            <a:off x="1331640" y="1340768"/>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xmlns="" id="{BB1845B1-23B3-44AB-8CB5-413E4384B3D4}"/>
              </a:ext>
            </a:extLst>
          </p:cNvPr>
          <p:cNvCxnSpPr/>
          <p:nvPr/>
        </p:nvCxnSpPr>
        <p:spPr>
          <a:xfrm>
            <a:off x="4067944" y="1340768"/>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xmlns="" id="{484FE5CC-2BFA-458D-8B44-5460342116E0}"/>
              </a:ext>
            </a:extLst>
          </p:cNvPr>
          <p:cNvCxnSpPr/>
          <p:nvPr/>
        </p:nvCxnSpPr>
        <p:spPr>
          <a:xfrm>
            <a:off x="6228184" y="1916832"/>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xmlns="" id="{F27D5A9B-2416-434A-8968-25D44F4EFA57}"/>
              </a:ext>
            </a:extLst>
          </p:cNvPr>
          <p:cNvCxnSpPr/>
          <p:nvPr/>
        </p:nvCxnSpPr>
        <p:spPr>
          <a:xfrm>
            <a:off x="7884368" y="1916832"/>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74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96D5A1-E48D-F2A6-DCDB-CDFEA1DC1C4A}"/>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xmlns="" id="{35A4E4D7-39AE-1182-AF4B-FD858585AE8B}"/>
              </a:ext>
            </a:extLst>
          </p:cNvPr>
          <p:cNvSpPr txBox="1"/>
          <p:nvPr/>
        </p:nvSpPr>
        <p:spPr>
          <a:xfrm>
            <a:off x="2339752" y="188640"/>
            <a:ext cx="4464496" cy="646331"/>
          </a:xfrm>
          <a:prstGeom prst="rect">
            <a:avLst/>
          </a:prstGeom>
          <a:noFill/>
        </p:spPr>
        <p:txBody>
          <a:bodyPr wrap="square" rtlCol="0">
            <a:spAutoFit/>
          </a:bodyPr>
          <a:lstStyle/>
          <a:p>
            <a:pPr algn="ctr"/>
            <a:r>
              <a:rPr lang="cs-CZ" dirty="0"/>
              <a:t>Značení ražením láhví s medicinálními plynu (dle </a:t>
            </a:r>
            <a:r>
              <a:rPr lang="cs-CZ" sz="1800" b="0" i="0" u="none" strike="noStrike" baseline="0" dirty="0">
                <a:solidFill>
                  <a:srgbClr val="231F20"/>
                </a:solidFill>
                <a:latin typeface="HelveticaCE"/>
              </a:rPr>
              <a:t>Č</a:t>
            </a:r>
            <a:r>
              <a:rPr lang="en-US" sz="1800" b="0" i="0" u="none" strike="noStrike" baseline="0" dirty="0">
                <a:solidFill>
                  <a:srgbClr val="231F20"/>
                </a:solidFill>
                <a:latin typeface="HelveticaCE"/>
              </a:rPr>
              <a:t>SN EN ISO 13769</a:t>
            </a:r>
            <a:r>
              <a:rPr lang="cs-CZ" sz="1800" b="0" i="0" u="none" strike="noStrike" baseline="0" dirty="0">
                <a:solidFill>
                  <a:srgbClr val="231F20"/>
                </a:solidFill>
                <a:latin typeface="HelveticaCE"/>
              </a:rPr>
              <a:t>)</a:t>
            </a:r>
            <a:endParaRPr lang="en-US" dirty="0"/>
          </a:p>
        </p:txBody>
      </p:sp>
      <p:pic>
        <p:nvPicPr>
          <p:cNvPr id="3" name="Obrázek 2">
            <a:extLst>
              <a:ext uri="{FF2B5EF4-FFF2-40B4-BE49-F238E27FC236}">
                <a16:creationId xmlns:a16="http://schemas.microsoft.com/office/drawing/2014/main" xmlns="" id="{933D6E05-2D46-4806-BE65-4087031DBD55}"/>
              </a:ext>
            </a:extLst>
          </p:cNvPr>
          <p:cNvPicPr>
            <a:picLocks noChangeAspect="1"/>
          </p:cNvPicPr>
          <p:nvPr/>
        </p:nvPicPr>
        <p:blipFill>
          <a:blip r:embed="rId2"/>
          <a:stretch>
            <a:fillRect/>
          </a:stretch>
        </p:blipFill>
        <p:spPr>
          <a:xfrm>
            <a:off x="1403648" y="764704"/>
            <a:ext cx="6490281" cy="5022912"/>
          </a:xfrm>
          <a:prstGeom prst="rect">
            <a:avLst/>
          </a:prstGeom>
        </p:spPr>
      </p:pic>
      <p:sp>
        <p:nvSpPr>
          <p:cNvPr id="8" name="TextovéPole 7">
            <a:extLst>
              <a:ext uri="{FF2B5EF4-FFF2-40B4-BE49-F238E27FC236}">
                <a16:creationId xmlns:a16="http://schemas.microsoft.com/office/drawing/2014/main" xmlns="" id="{FB4B14C4-3558-60EF-62C4-B75A7A3FBAC6}"/>
              </a:ext>
            </a:extLst>
          </p:cNvPr>
          <p:cNvSpPr txBox="1"/>
          <p:nvPr/>
        </p:nvSpPr>
        <p:spPr>
          <a:xfrm>
            <a:off x="971600" y="5908630"/>
            <a:ext cx="7704856" cy="369332"/>
          </a:xfrm>
          <a:prstGeom prst="rect">
            <a:avLst/>
          </a:prstGeom>
          <a:noFill/>
        </p:spPr>
        <p:txBody>
          <a:bodyPr wrap="square" rtlCol="0">
            <a:spAutoFit/>
          </a:bodyPr>
          <a:lstStyle/>
          <a:p>
            <a:r>
              <a:rPr lang="cs-CZ" dirty="0"/>
              <a:t>Je provedeno výrobcem na horní zaoblené části láhve</a:t>
            </a:r>
            <a:endParaRPr lang="en-US" dirty="0"/>
          </a:p>
        </p:txBody>
      </p:sp>
      <p:sp>
        <p:nvSpPr>
          <p:cNvPr id="2" name="Ovál 1">
            <a:extLst>
              <a:ext uri="{FF2B5EF4-FFF2-40B4-BE49-F238E27FC236}">
                <a16:creationId xmlns:a16="http://schemas.microsoft.com/office/drawing/2014/main" xmlns="" id="{222BC9C5-0B01-469B-9305-9BABFBBABB3E}"/>
              </a:ext>
            </a:extLst>
          </p:cNvPr>
          <p:cNvSpPr/>
          <p:nvPr/>
        </p:nvSpPr>
        <p:spPr>
          <a:xfrm>
            <a:off x="5076056" y="834971"/>
            <a:ext cx="1368152" cy="433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xmlns="" id="{3AC60655-1DD5-4F6A-80F2-9EB681740A79}"/>
              </a:ext>
            </a:extLst>
          </p:cNvPr>
          <p:cNvSpPr/>
          <p:nvPr/>
        </p:nvSpPr>
        <p:spPr>
          <a:xfrm>
            <a:off x="6372200" y="2924945"/>
            <a:ext cx="1440160" cy="508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xmlns="" id="{B504B81D-AF11-4297-A4ED-A079DF61FA79}"/>
              </a:ext>
            </a:extLst>
          </p:cNvPr>
          <p:cNvSpPr/>
          <p:nvPr/>
        </p:nvSpPr>
        <p:spPr>
          <a:xfrm>
            <a:off x="6207859" y="1509223"/>
            <a:ext cx="1440160" cy="557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34959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xmlns="" id="{20294E23-2B20-41DE-AF55-35BE58911947}"/>
              </a:ext>
            </a:extLst>
          </p:cNvPr>
          <p:cNvPicPr>
            <a:picLocks noChangeAspect="1"/>
          </p:cNvPicPr>
          <p:nvPr/>
        </p:nvPicPr>
        <p:blipFill>
          <a:blip r:embed="rId2"/>
          <a:stretch>
            <a:fillRect/>
          </a:stretch>
        </p:blipFill>
        <p:spPr>
          <a:xfrm>
            <a:off x="989856" y="1196752"/>
            <a:ext cx="7164288" cy="3479278"/>
          </a:xfrm>
          <a:prstGeom prst="rect">
            <a:avLst/>
          </a:prstGeom>
        </p:spPr>
      </p:pic>
      <p:sp>
        <p:nvSpPr>
          <p:cNvPr id="6" name="TextovéPole 5">
            <a:extLst>
              <a:ext uri="{FF2B5EF4-FFF2-40B4-BE49-F238E27FC236}">
                <a16:creationId xmlns:a16="http://schemas.microsoft.com/office/drawing/2014/main" xmlns="" id="{BDAF91B6-1E9F-D1D0-8C95-5A0746793419}"/>
              </a:ext>
            </a:extLst>
          </p:cNvPr>
          <p:cNvSpPr txBox="1"/>
          <p:nvPr/>
        </p:nvSpPr>
        <p:spPr>
          <a:xfrm>
            <a:off x="683568" y="453579"/>
            <a:ext cx="7776864" cy="646331"/>
          </a:xfrm>
          <a:prstGeom prst="rect">
            <a:avLst/>
          </a:prstGeom>
          <a:noFill/>
        </p:spPr>
        <p:txBody>
          <a:bodyPr wrap="square" rtlCol="0">
            <a:spAutoFit/>
          </a:bodyPr>
          <a:lstStyle/>
          <a:p>
            <a:pPr algn="ctr"/>
            <a:r>
              <a:rPr lang="cs-CZ" dirty="0"/>
              <a:t>Příklad doplňkového značení </a:t>
            </a:r>
          </a:p>
          <a:p>
            <a:pPr algn="ctr"/>
            <a:r>
              <a:rPr lang="cs-CZ" dirty="0"/>
              <a:t>Dle ČSN EN ISO 7225, Lahve na přepravu plynů – Bezpečnostní nálepky </a:t>
            </a:r>
            <a:endParaRPr lang="en-US" dirty="0"/>
          </a:p>
        </p:txBody>
      </p:sp>
      <p:pic>
        <p:nvPicPr>
          <p:cNvPr id="3" name="Obrázek 2">
            <a:extLst>
              <a:ext uri="{FF2B5EF4-FFF2-40B4-BE49-F238E27FC236}">
                <a16:creationId xmlns:a16="http://schemas.microsoft.com/office/drawing/2014/main" xmlns="" id="{0E14039B-8120-4316-AC51-1295CA9CEA28}"/>
              </a:ext>
            </a:extLst>
          </p:cNvPr>
          <p:cNvPicPr>
            <a:picLocks noChangeAspect="1"/>
          </p:cNvPicPr>
          <p:nvPr/>
        </p:nvPicPr>
        <p:blipFill>
          <a:blip r:embed="rId3"/>
          <a:stretch>
            <a:fillRect/>
          </a:stretch>
        </p:blipFill>
        <p:spPr>
          <a:xfrm>
            <a:off x="1277888" y="4725144"/>
            <a:ext cx="6588224" cy="1024101"/>
          </a:xfrm>
          <a:prstGeom prst="rect">
            <a:avLst/>
          </a:prstGeom>
        </p:spPr>
      </p:pic>
    </p:spTree>
    <p:extLst>
      <p:ext uri="{BB962C8B-B14F-4D97-AF65-F5344CB8AC3E}">
        <p14:creationId xmlns:p14="http://schemas.microsoft.com/office/powerpoint/2010/main" val="2135225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653FE91E-5074-EA2E-936E-B1E6A3AE3214}"/>
              </a:ext>
            </a:extLst>
          </p:cNvPr>
          <p:cNvPicPr>
            <a:picLocks noChangeAspect="1"/>
          </p:cNvPicPr>
          <p:nvPr/>
        </p:nvPicPr>
        <p:blipFill>
          <a:blip r:embed="rId2"/>
          <a:stretch>
            <a:fillRect/>
          </a:stretch>
        </p:blipFill>
        <p:spPr>
          <a:xfrm>
            <a:off x="1506455" y="1200474"/>
            <a:ext cx="5835702" cy="2040381"/>
          </a:xfrm>
          <a:prstGeom prst="rect">
            <a:avLst/>
          </a:prstGeom>
        </p:spPr>
      </p:pic>
      <p:sp>
        <p:nvSpPr>
          <p:cNvPr id="6" name="TextovéPole 5">
            <a:extLst>
              <a:ext uri="{FF2B5EF4-FFF2-40B4-BE49-F238E27FC236}">
                <a16:creationId xmlns:a16="http://schemas.microsoft.com/office/drawing/2014/main" xmlns="" id="{BDAF91B6-1E9F-D1D0-8C95-5A0746793419}"/>
              </a:ext>
            </a:extLst>
          </p:cNvPr>
          <p:cNvSpPr txBox="1"/>
          <p:nvPr/>
        </p:nvSpPr>
        <p:spPr>
          <a:xfrm>
            <a:off x="1855197" y="619788"/>
            <a:ext cx="5138216" cy="369332"/>
          </a:xfrm>
          <a:prstGeom prst="rect">
            <a:avLst/>
          </a:prstGeom>
          <a:noFill/>
        </p:spPr>
        <p:txBody>
          <a:bodyPr wrap="square" rtlCol="0">
            <a:spAutoFit/>
          </a:bodyPr>
          <a:lstStyle/>
          <a:p>
            <a:pPr algn="ctr"/>
            <a:r>
              <a:rPr lang="cs-CZ" dirty="0"/>
              <a:t>Příklad doplňkového značení</a:t>
            </a:r>
            <a:endParaRPr lang="en-US" dirty="0"/>
          </a:p>
        </p:txBody>
      </p:sp>
      <p:pic>
        <p:nvPicPr>
          <p:cNvPr id="3074" name="Picture 2" descr="Tlaková zdravotnická lahev medicinální MEVA ocelová pro kyslík 2L/200 bar  Životnost 40 let lahve">
            <a:extLst>
              <a:ext uri="{FF2B5EF4-FFF2-40B4-BE49-F238E27FC236}">
                <a16:creationId xmlns:a16="http://schemas.microsoft.com/office/drawing/2014/main" xmlns="" id="{F687B767-3E93-44CF-BC0C-AE7FA276BE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85" t="2056" r="32126" b="3332"/>
          <a:stretch/>
        </p:blipFill>
        <p:spPr bwMode="auto">
          <a:xfrm>
            <a:off x="2207713" y="3132191"/>
            <a:ext cx="1270496" cy="33123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laková láhev – Wikipedie">
            <a:extLst>
              <a:ext uri="{FF2B5EF4-FFF2-40B4-BE49-F238E27FC236}">
                <a16:creationId xmlns:a16="http://schemas.microsoft.com/office/drawing/2014/main" xmlns="" id="{FE7E77DC-43DD-4160-A654-4968C78EE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617" y="3157551"/>
            <a:ext cx="1773044" cy="3312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lakové lahve - Messer poskytuje řešení dodávek - Messer Technogas s.r.o">
            <a:extLst>
              <a:ext uri="{FF2B5EF4-FFF2-40B4-BE49-F238E27FC236}">
                <a16:creationId xmlns:a16="http://schemas.microsoft.com/office/drawing/2014/main" xmlns="" id="{5D64DA20-EB9C-42B7-9902-6844DF1F2E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164166" y="4214875"/>
            <a:ext cx="2520279" cy="141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51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C0AF8C-22DD-E8DC-3800-B1DC477395A1}"/>
            </a:ext>
          </a:extLst>
        </p:cNvPr>
        <p:cNvGrpSpPr/>
        <p:nvPr/>
      </p:nvGrpSpPr>
      <p:grpSpPr>
        <a:xfrm>
          <a:off x="0" y="0"/>
          <a:ext cx="0" cy="0"/>
          <a:chOff x="0" y="0"/>
          <a:chExt cx="0" cy="0"/>
        </a:xfrm>
      </p:grpSpPr>
      <p:sp>
        <p:nvSpPr>
          <p:cNvPr id="6" name="TextovéPole 5">
            <a:extLst>
              <a:ext uri="{FF2B5EF4-FFF2-40B4-BE49-F238E27FC236}">
                <a16:creationId xmlns:a16="http://schemas.microsoft.com/office/drawing/2014/main" xmlns="" id="{B9D4FA4A-969F-A6C6-4DBA-08026631772B}"/>
              </a:ext>
            </a:extLst>
          </p:cNvPr>
          <p:cNvSpPr txBox="1"/>
          <p:nvPr/>
        </p:nvSpPr>
        <p:spPr>
          <a:xfrm>
            <a:off x="2411760" y="332656"/>
            <a:ext cx="5112568" cy="369332"/>
          </a:xfrm>
          <a:prstGeom prst="rect">
            <a:avLst/>
          </a:prstGeom>
          <a:noFill/>
        </p:spPr>
        <p:txBody>
          <a:bodyPr wrap="square" rtlCol="0">
            <a:spAutoFit/>
          </a:bodyPr>
          <a:lstStyle/>
          <a:p>
            <a:pPr algn="ctr"/>
            <a:r>
              <a:rPr lang="cs-CZ" dirty="0"/>
              <a:t>Skladování a manipulace s tlakovými lahvemi</a:t>
            </a:r>
            <a:endParaRPr lang="en-US" dirty="0"/>
          </a:p>
        </p:txBody>
      </p:sp>
      <p:sp>
        <p:nvSpPr>
          <p:cNvPr id="2" name="Obdélník 1">
            <a:extLst>
              <a:ext uri="{FF2B5EF4-FFF2-40B4-BE49-F238E27FC236}">
                <a16:creationId xmlns:a16="http://schemas.microsoft.com/office/drawing/2014/main" xmlns="" id="{B7214E90-29D3-4D4F-878C-06C85268844E}"/>
              </a:ext>
            </a:extLst>
          </p:cNvPr>
          <p:cNvSpPr/>
          <p:nvPr/>
        </p:nvSpPr>
        <p:spPr>
          <a:xfrm>
            <a:off x="575556" y="731853"/>
            <a:ext cx="7992888" cy="338554"/>
          </a:xfrm>
          <a:prstGeom prst="rect">
            <a:avLst/>
          </a:prstGeom>
        </p:spPr>
        <p:txBody>
          <a:bodyPr wrap="square">
            <a:spAutoFit/>
          </a:bodyPr>
          <a:lstStyle/>
          <a:p>
            <a:pPr algn="ctr"/>
            <a:r>
              <a:rPr lang="pl-PL" sz="1600" dirty="0">
                <a:solidFill>
                  <a:srgbClr val="231F20"/>
                </a:solidFill>
              </a:rPr>
              <a:t>V ČR se řídí normou ČSN 07 8304 Tlakove nadoby na plyny – Provozni pravidla</a:t>
            </a:r>
            <a:endParaRPr lang="cs-CZ" sz="1600" dirty="0"/>
          </a:p>
        </p:txBody>
      </p:sp>
      <p:sp>
        <p:nvSpPr>
          <p:cNvPr id="3" name="Obdélník 2">
            <a:extLst>
              <a:ext uri="{FF2B5EF4-FFF2-40B4-BE49-F238E27FC236}">
                <a16:creationId xmlns:a16="http://schemas.microsoft.com/office/drawing/2014/main" xmlns="" id="{A3D7993C-3367-4FCC-8915-23F814EA2DF4}"/>
              </a:ext>
            </a:extLst>
          </p:cNvPr>
          <p:cNvSpPr/>
          <p:nvPr/>
        </p:nvSpPr>
        <p:spPr>
          <a:xfrm>
            <a:off x="197514" y="1196752"/>
            <a:ext cx="8748972" cy="2308324"/>
          </a:xfrm>
          <a:prstGeom prst="rect">
            <a:avLst/>
          </a:prstGeom>
        </p:spPr>
        <p:txBody>
          <a:bodyPr wrap="square">
            <a:spAutoFit/>
          </a:bodyPr>
          <a:lstStyle/>
          <a:p>
            <a:r>
              <a:rPr lang="cs-CZ" sz="1600" dirty="0">
                <a:latin typeface="+mj-lt"/>
              </a:rPr>
              <a:t>Skladování tlakových lahví </a:t>
            </a:r>
          </a:p>
          <a:p>
            <a:pPr marL="285750" indent="-285750">
              <a:buFont typeface="Arial" panose="020B0604020202020204" pitchFamily="34" charset="0"/>
              <a:buChar char="•"/>
            </a:pPr>
            <a:r>
              <a:rPr lang="cs-CZ" sz="1600" dirty="0">
                <a:latin typeface="+mj-lt"/>
              </a:rPr>
              <a:t>Lahve musí být skladovány na krytém místě, nesmí být vystaveny teplotám nad 50 °C. </a:t>
            </a:r>
          </a:p>
          <a:p>
            <a:pPr marL="285750" indent="-285750">
              <a:buFont typeface="Arial" panose="020B0604020202020204" pitchFamily="34" charset="0"/>
              <a:buChar char="•"/>
            </a:pPr>
            <a:r>
              <a:rPr lang="cs-CZ" sz="1600" dirty="0">
                <a:latin typeface="+mj-lt"/>
              </a:rPr>
              <a:t>Musí být zajištěný vhodným způsobem proti pádu a proti zásahu nepovolaných osob. Místa pro jejich uskladnění musí být čistá, suchá a dobře větraná </a:t>
            </a:r>
          </a:p>
          <a:p>
            <a:pPr marL="285750" indent="-285750">
              <a:buFont typeface="Arial" panose="020B0604020202020204" pitchFamily="34" charset="0"/>
              <a:buChar char="•"/>
            </a:pPr>
            <a:r>
              <a:rPr lang="cs-CZ" sz="1600" dirty="0">
                <a:latin typeface="+mj-lt"/>
              </a:rPr>
              <a:t>Lahve musí být skladovány v jasně oddělených zónách pro jednotlivé druhy plynů a pro odlišeni plných a prázdných lahví a uspořádány tak, aby byl umožněn jejich odběr podle délky uložení (datum výroby je vyznačen na lahvi). </a:t>
            </a:r>
          </a:p>
          <a:p>
            <a:pPr marL="285750" indent="-285750">
              <a:buFont typeface="Arial" panose="020B0604020202020204" pitchFamily="34" charset="0"/>
              <a:buChar char="•"/>
            </a:pPr>
            <a:r>
              <a:rPr lang="cs-CZ" sz="1600" dirty="0">
                <a:latin typeface="+mj-lt"/>
              </a:rPr>
              <a:t>Důležitou zásadou pro skladování lahví s medicinálními plyny je jejich uložení v zóně oddělené od zóny pro skladovaní technických plynů. </a:t>
            </a:r>
          </a:p>
        </p:txBody>
      </p:sp>
      <p:sp>
        <p:nvSpPr>
          <p:cNvPr id="4" name="Obdélník 3">
            <a:extLst>
              <a:ext uri="{FF2B5EF4-FFF2-40B4-BE49-F238E27FC236}">
                <a16:creationId xmlns:a16="http://schemas.microsoft.com/office/drawing/2014/main" xmlns="" id="{86C18297-E6D2-43C7-860D-CAAE406B3841}"/>
              </a:ext>
            </a:extLst>
          </p:cNvPr>
          <p:cNvSpPr/>
          <p:nvPr/>
        </p:nvSpPr>
        <p:spPr>
          <a:xfrm>
            <a:off x="195240" y="3632806"/>
            <a:ext cx="8577826" cy="2062103"/>
          </a:xfrm>
          <a:prstGeom prst="rect">
            <a:avLst/>
          </a:prstGeom>
        </p:spPr>
        <p:txBody>
          <a:bodyPr wrap="square">
            <a:spAutoFit/>
          </a:bodyPr>
          <a:lstStyle/>
          <a:p>
            <a:r>
              <a:rPr lang="cs-CZ" sz="1600" dirty="0">
                <a:latin typeface="Calibri" panose="020F0502020204030204" pitchFamily="34" charset="0"/>
              </a:rPr>
              <a:t>Umístění tlakových lahví na pracovištích a v budovách </a:t>
            </a:r>
          </a:p>
          <a:p>
            <a:r>
              <a:rPr lang="cs-CZ" sz="1600" dirty="0">
                <a:latin typeface="Calibri" panose="020F0502020204030204" pitchFamily="34" charset="0"/>
              </a:rPr>
              <a:t>V jedné provozní místnosti (vícepodlažním objektu může být nejvíce 12 lahví (přepočteno na lahve s vnitřním objemem 50 litrů) stejného nebo různého druhu plynu. V jedné provozní místnosti umístěné v jednopodlažním objektu není počet lahví omezen, pokud mezi jednotlivými skupinami lahví je vzdálenost alespoň 10 m. Je zakázáno umisťovat lahve v bytech, ve sklepích a suterénních prostorách, v průchodech a průjezdech, na únikových cestách a schodištích, v půdních prostorách, v kancelářích, šatnách, kuchyních, jídelnách, sociálních zařízeních, garážích, kotelnách, světlících, v objektech s hořlavými konstrukcemi, v nevětraných místech a na veřejně přístupných místech. </a:t>
            </a:r>
            <a:endParaRPr lang="cs-CZ" sz="1600" dirty="0"/>
          </a:p>
        </p:txBody>
      </p:sp>
    </p:spTree>
    <p:extLst>
      <p:ext uri="{BB962C8B-B14F-4D97-AF65-F5344CB8AC3E}">
        <p14:creationId xmlns:p14="http://schemas.microsoft.com/office/powerpoint/2010/main" val="3996115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xmlns="" id="{CC9C957B-0123-4C79-B913-457A0C537664}"/>
              </a:ext>
            </a:extLst>
          </p:cNvPr>
          <p:cNvSpPr/>
          <p:nvPr/>
        </p:nvSpPr>
        <p:spPr>
          <a:xfrm>
            <a:off x="386662" y="188640"/>
            <a:ext cx="8370676" cy="2308324"/>
          </a:xfrm>
          <a:prstGeom prst="rect">
            <a:avLst/>
          </a:prstGeom>
        </p:spPr>
        <p:txBody>
          <a:bodyPr wrap="square">
            <a:spAutoFit/>
          </a:bodyPr>
          <a:lstStyle/>
          <a:p>
            <a:endParaRPr lang="cs-CZ" sz="1600" dirty="0">
              <a:solidFill>
                <a:srgbClr val="000000"/>
              </a:solidFill>
              <a:latin typeface="Calibri" panose="020F0502020204030204" pitchFamily="34" charset="0"/>
            </a:endParaRPr>
          </a:p>
          <a:p>
            <a:r>
              <a:rPr lang="cs-CZ" sz="1600" b="1" dirty="0">
                <a:latin typeface="Calibri" panose="020F0502020204030204" pitchFamily="34" charset="0"/>
              </a:rPr>
              <a:t>Umístění tlakových lahví na pracovištích a v budovách </a:t>
            </a:r>
          </a:p>
          <a:p>
            <a:pPr algn="just"/>
            <a:r>
              <a:rPr lang="cs-CZ" sz="1600" dirty="0">
                <a:latin typeface="Calibri" panose="020F0502020204030204" pitchFamily="34" charset="0"/>
              </a:rPr>
              <a:t>V jedné provozní místnosti (vícepodlažním objektu může být nejvíce 12 lahví (přepočteno na lahve s vnitřním objemem 50 litrů) stejného nebo různého druhu plynu. V jedné provozní místnosti umístěné v jednopodlažním objektu není počet lahví omezen, pokud mezi jednotlivými skupinami lahví je vzdálenost alespoň 10 m. Je zakázáno umisťovat lahve v bytech, ve sklepích a suterénních prostorách, v průchodech a průjezdech, na únikových cestách a schodištích, v půdních prostorách, v kancelářích, šatnách, kuchyních, jídelnách, sociálních zařízeních, garážích, kotelnách, světlících, v objektech s hořlavými konstrukcemi, v nevětraných místech a na veřejně přístupných místech. </a:t>
            </a:r>
            <a:endParaRPr lang="cs-CZ" sz="1600" dirty="0"/>
          </a:p>
        </p:txBody>
      </p:sp>
      <p:sp>
        <p:nvSpPr>
          <p:cNvPr id="5" name="Obdélník 4">
            <a:extLst>
              <a:ext uri="{FF2B5EF4-FFF2-40B4-BE49-F238E27FC236}">
                <a16:creationId xmlns:a16="http://schemas.microsoft.com/office/drawing/2014/main" xmlns="" id="{EA8AEF9C-2910-4E14-BBDD-7CC5B613CDBD}"/>
              </a:ext>
            </a:extLst>
          </p:cNvPr>
          <p:cNvSpPr/>
          <p:nvPr/>
        </p:nvSpPr>
        <p:spPr>
          <a:xfrm>
            <a:off x="386662" y="2529151"/>
            <a:ext cx="8370676" cy="3724096"/>
          </a:xfrm>
          <a:prstGeom prst="rect">
            <a:avLst/>
          </a:prstGeom>
        </p:spPr>
        <p:txBody>
          <a:bodyPr wrap="square">
            <a:spAutoFit/>
          </a:bodyPr>
          <a:lstStyle/>
          <a:p>
            <a:endParaRPr lang="cs-CZ" sz="1200" dirty="0">
              <a:solidFill>
                <a:srgbClr val="000000"/>
              </a:solidFill>
              <a:latin typeface="Calibri" panose="020F0502020204030204" pitchFamily="34" charset="0"/>
            </a:endParaRPr>
          </a:p>
          <a:p>
            <a:r>
              <a:rPr lang="cs-CZ" sz="1600" b="1" dirty="0">
                <a:latin typeface="Calibri" panose="020F0502020204030204" pitchFamily="34" charset="0"/>
              </a:rPr>
              <a:t>Zásady bezpečné práce s tlakovou lahví </a:t>
            </a:r>
          </a:p>
          <a:p>
            <a:pPr marL="342900" indent="-342900" algn="just">
              <a:buAutoNum type="arabicPeriod"/>
            </a:pPr>
            <a:r>
              <a:rPr lang="cs-CZ" sz="1600" dirty="0">
                <a:latin typeface="Calibri" panose="020F0502020204030204" pitchFamily="34" charset="0"/>
              </a:rPr>
              <a:t>Lahev se zajistí proti převrženi. </a:t>
            </a:r>
          </a:p>
          <a:p>
            <a:pPr marL="342900" indent="-342900" algn="just">
              <a:buAutoNum type="arabicPeriod"/>
            </a:pPr>
            <a:r>
              <a:rPr lang="cs-CZ" sz="1600" dirty="0">
                <a:latin typeface="Calibri" panose="020F0502020204030204" pitchFamily="34" charset="0"/>
              </a:rPr>
              <a:t>Z lahve se odstraní ochranný klobouček (pokud není vybavena fixním kloboučkem) popř. krytka zavitu přípojky. Krátkým otevřením lahvového ventilu se odstraní případně nečistoty z boční přípojky ventilu. </a:t>
            </a:r>
          </a:p>
          <a:p>
            <a:pPr marL="342900" indent="-342900" algn="just">
              <a:buAutoNum type="arabicPeriod"/>
            </a:pPr>
            <a:r>
              <a:rPr lang="cs-CZ" sz="1600" dirty="0">
                <a:latin typeface="Calibri" panose="020F0502020204030204" pitchFamily="34" charset="0"/>
              </a:rPr>
              <a:t>Zkontroluje se těsnění na redukčním ventilu – v případě poškození se vymění. </a:t>
            </a:r>
          </a:p>
          <a:p>
            <a:pPr marL="342900" indent="-342900" algn="just">
              <a:buAutoNum type="arabicPeriod"/>
            </a:pPr>
            <a:r>
              <a:rPr lang="cs-CZ" sz="1600" dirty="0">
                <a:latin typeface="Calibri" panose="020F0502020204030204" pitchFamily="34" charset="0"/>
              </a:rPr>
              <a:t>Připojí se redukční ventil a jeho </a:t>
            </a:r>
            <a:r>
              <a:rPr lang="cs-CZ" sz="1600" dirty="0" err="1">
                <a:latin typeface="Calibri" panose="020F0502020204030204" pitchFamily="34" charset="0"/>
              </a:rPr>
              <a:t>převlečná</a:t>
            </a:r>
            <a:r>
              <a:rPr lang="cs-CZ" sz="1600" dirty="0">
                <a:latin typeface="Calibri" panose="020F0502020204030204" pitchFamily="34" charset="0"/>
              </a:rPr>
              <a:t> matice se přiměřeně přitáhne. </a:t>
            </a:r>
          </a:p>
          <a:p>
            <a:pPr marL="342900" indent="-342900" algn="just">
              <a:buAutoNum type="arabicPeriod"/>
            </a:pPr>
            <a:r>
              <a:rPr lang="cs-CZ" sz="1600" dirty="0">
                <a:latin typeface="Calibri" panose="020F0502020204030204" pitchFamily="34" charset="0"/>
              </a:rPr>
              <a:t>Zkontroluje se, zda je seřizovací šroub výstupního přetlaku povolen a popř. uzavírací ventil uzavřen.</a:t>
            </a:r>
          </a:p>
          <a:p>
            <a:pPr marL="342900" indent="-342900" algn="just">
              <a:buAutoNum type="arabicPeriod"/>
            </a:pPr>
            <a:r>
              <a:rPr lang="cs-CZ" sz="1600" dirty="0">
                <a:latin typeface="Calibri" panose="020F0502020204030204" pitchFamily="34" charset="0"/>
              </a:rPr>
              <a:t>Otevře se lahvový ventil. Vstupní tlakoměr redukčního ventilu ukazuje přetlak v lahvi. Zkontroluje se těsnost připojení (např. saponátovým roztokem).</a:t>
            </a:r>
          </a:p>
          <a:p>
            <a:pPr marL="342900" indent="-342900" algn="just">
              <a:buAutoNum type="arabicPeriod"/>
            </a:pPr>
            <a:r>
              <a:rPr lang="cs-CZ" sz="1600" dirty="0">
                <a:latin typeface="Calibri" panose="020F0502020204030204" pitchFamily="34" charset="0"/>
              </a:rPr>
              <a:t> Seřizovacím šroubem se nastaví požadovaný průtok a u redukčních ventilů s uzavíracím ventilkem se ventilek otevře. Tím je lahev připravena k provozu.</a:t>
            </a:r>
          </a:p>
          <a:p>
            <a:pPr marL="342900" indent="-342900" algn="just">
              <a:buAutoNum type="arabicPeriod"/>
            </a:pPr>
            <a:r>
              <a:rPr lang="cs-CZ" sz="1600" dirty="0">
                <a:latin typeface="Calibri" panose="020F0502020204030204" pitchFamily="34" charset="0"/>
              </a:rPr>
              <a:t>Při delším přerušení odběru z lahve se lahvový ventil uzavřen </a:t>
            </a:r>
            <a:endParaRPr lang="cs-CZ" sz="1600" dirty="0"/>
          </a:p>
        </p:txBody>
      </p:sp>
    </p:spTree>
    <p:extLst>
      <p:ext uri="{BB962C8B-B14F-4D97-AF65-F5344CB8AC3E}">
        <p14:creationId xmlns:p14="http://schemas.microsoft.com/office/powerpoint/2010/main" val="4162098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D0CE9505-3334-422B-9829-EE92BEA422B4}"/>
              </a:ext>
            </a:extLst>
          </p:cNvPr>
          <p:cNvSpPr txBox="1"/>
          <p:nvPr/>
        </p:nvSpPr>
        <p:spPr>
          <a:xfrm>
            <a:off x="899592" y="241484"/>
            <a:ext cx="7344816" cy="523220"/>
          </a:xfrm>
          <a:prstGeom prst="rect">
            <a:avLst/>
          </a:prstGeom>
          <a:noFill/>
        </p:spPr>
        <p:txBody>
          <a:bodyPr wrap="square" rtlCol="0">
            <a:spAutoFit/>
          </a:bodyPr>
          <a:lstStyle/>
          <a:p>
            <a:pPr algn="ctr"/>
            <a:r>
              <a:rPr lang="cs-CZ" sz="2800" dirty="0"/>
              <a:t>Frakční destilace zkapalněného vzduchu</a:t>
            </a:r>
          </a:p>
        </p:txBody>
      </p:sp>
      <p:pic>
        <p:nvPicPr>
          <p:cNvPr id="2050" name="Picture 2" descr="Carl von Linde and William Hampson – Cool inventions - Features - The  Chemical Engineer">
            <a:extLst>
              <a:ext uri="{FF2B5EF4-FFF2-40B4-BE49-F238E27FC236}">
                <a16:creationId xmlns:a16="http://schemas.microsoft.com/office/drawing/2014/main" xmlns="" id="{CEC4DBFE-E03A-4820-B2F5-34C9E5ACA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31474"/>
            <a:ext cx="4397741" cy="4705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xmlns="" id="{DA1B06CC-F5B7-4DD8-8E0F-1D1C5A51326B}"/>
              </a:ext>
            </a:extLst>
          </p:cNvPr>
          <p:cNvSpPr txBox="1"/>
          <p:nvPr/>
        </p:nvSpPr>
        <p:spPr>
          <a:xfrm>
            <a:off x="2775302" y="863423"/>
            <a:ext cx="3312368" cy="369332"/>
          </a:xfrm>
          <a:prstGeom prst="rect">
            <a:avLst/>
          </a:prstGeom>
          <a:noFill/>
        </p:spPr>
        <p:txBody>
          <a:bodyPr wrap="square" rtlCol="0">
            <a:spAutoFit/>
          </a:bodyPr>
          <a:lstStyle/>
          <a:p>
            <a:pPr algn="ctr"/>
            <a:r>
              <a:rPr lang="cs-CZ" dirty="0"/>
              <a:t>1. Krok - zkapalnění vzduchu</a:t>
            </a:r>
          </a:p>
        </p:txBody>
      </p:sp>
      <p:pic>
        <p:nvPicPr>
          <p:cNvPr id="1026" name="Picture 2" descr="https://www.thechemicalengineer.com/media/11322/linde3.jpg?width=500&amp;mode=crop&amp;scale=both&amp;quality=80">
            <a:extLst>
              <a:ext uri="{FF2B5EF4-FFF2-40B4-BE49-F238E27FC236}">
                <a16:creationId xmlns:a16="http://schemas.microsoft.com/office/drawing/2014/main" xmlns="" id="{4847D1E8-6393-4A17-9B29-D07F05349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12776"/>
            <a:ext cx="3898404" cy="2596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xmlns="" id="{ABFD4BA7-1ACE-44A7-888E-8631CC1596B5}"/>
              </a:ext>
            </a:extLst>
          </p:cNvPr>
          <p:cNvSpPr txBox="1"/>
          <p:nvPr/>
        </p:nvSpPr>
        <p:spPr>
          <a:xfrm>
            <a:off x="4687515" y="4025524"/>
            <a:ext cx="3898404" cy="523220"/>
          </a:xfrm>
          <a:prstGeom prst="rect">
            <a:avLst/>
          </a:prstGeom>
          <a:noFill/>
        </p:spPr>
        <p:txBody>
          <a:bodyPr wrap="square" rtlCol="0">
            <a:spAutoFit/>
          </a:bodyPr>
          <a:lstStyle/>
          <a:p>
            <a:r>
              <a:rPr lang="cs-CZ" sz="1400" dirty="0"/>
              <a:t>Zařízení pro zkapalňování vzduchu Linde – Světová výstava, Paříž 1900</a:t>
            </a:r>
          </a:p>
        </p:txBody>
      </p:sp>
    </p:spTree>
    <p:extLst>
      <p:ext uri="{BB962C8B-B14F-4D97-AF65-F5344CB8AC3E}">
        <p14:creationId xmlns:p14="http://schemas.microsoft.com/office/powerpoint/2010/main" val="3088289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C0AF8C-22DD-E8DC-3800-B1DC477395A1}"/>
            </a:ext>
          </a:extLst>
        </p:cNvPr>
        <p:cNvGrpSpPr/>
        <p:nvPr/>
      </p:nvGrpSpPr>
      <p:grpSpPr>
        <a:xfrm>
          <a:off x="0" y="0"/>
          <a:ext cx="0" cy="0"/>
          <a:chOff x="0" y="0"/>
          <a:chExt cx="0" cy="0"/>
        </a:xfrm>
      </p:grpSpPr>
      <p:sp>
        <p:nvSpPr>
          <p:cNvPr id="6" name="TextovéPole 5">
            <a:extLst>
              <a:ext uri="{FF2B5EF4-FFF2-40B4-BE49-F238E27FC236}">
                <a16:creationId xmlns:a16="http://schemas.microsoft.com/office/drawing/2014/main" xmlns="" id="{B9D4FA4A-969F-A6C6-4DBA-08026631772B}"/>
              </a:ext>
            </a:extLst>
          </p:cNvPr>
          <p:cNvSpPr txBox="1"/>
          <p:nvPr/>
        </p:nvSpPr>
        <p:spPr>
          <a:xfrm>
            <a:off x="2411760" y="332656"/>
            <a:ext cx="5112568" cy="369332"/>
          </a:xfrm>
          <a:prstGeom prst="rect">
            <a:avLst/>
          </a:prstGeom>
          <a:noFill/>
        </p:spPr>
        <p:txBody>
          <a:bodyPr wrap="square" rtlCol="0">
            <a:spAutoFit/>
          </a:bodyPr>
          <a:lstStyle/>
          <a:p>
            <a:pPr algn="ctr"/>
            <a:r>
              <a:rPr lang="cs-CZ" dirty="0"/>
              <a:t>Skladování a manipulace s tlakovými lahvemi</a:t>
            </a:r>
            <a:endParaRPr lang="en-US" dirty="0"/>
          </a:p>
        </p:txBody>
      </p:sp>
      <p:sp>
        <p:nvSpPr>
          <p:cNvPr id="2" name="Obdélník 1">
            <a:extLst>
              <a:ext uri="{FF2B5EF4-FFF2-40B4-BE49-F238E27FC236}">
                <a16:creationId xmlns:a16="http://schemas.microsoft.com/office/drawing/2014/main" xmlns="" id="{B7214E90-29D3-4D4F-878C-06C85268844E}"/>
              </a:ext>
            </a:extLst>
          </p:cNvPr>
          <p:cNvSpPr/>
          <p:nvPr/>
        </p:nvSpPr>
        <p:spPr>
          <a:xfrm>
            <a:off x="575556" y="731853"/>
            <a:ext cx="7992888" cy="338554"/>
          </a:xfrm>
          <a:prstGeom prst="rect">
            <a:avLst/>
          </a:prstGeom>
        </p:spPr>
        <p:txBody>
          <a:bodyPr wrap="square">
            <a:spAutoFit/>
          </a:bodyPr>
          <a:lstStyle/>
          <a:p>
            <a:pPr algn="ctr"/>
            <a:r>
              <a:rPr lang="pl-PL" sz="1600" dirty="0">
                <a:solidFill>
                  <a:srgbClr val="231F20"/>
                </a:solidFill>
              </a:rPr>
              <a:t>V ČR se řídí normou ČSN 07 8304 Tlakove nadoby na plyny – Provozni pravidla</a:t>
            </a:r>
            <a:endParaRPr lang="cs-CZ" sz="1600" dirty="0"/>
          </a:p>
        </p:txBody>
      </p:sp>
      <p:pic>
        <p:nvPicPr>
          <p:cNvPr id="4098" name="Picture 2" descr="Stojan na plynové lahve z oceli, 2x plynová lahev s max. Ø 230 mm, k montáži na stěnu - 1">
            <a:extLst>
              <a:ext uri="{FF2B5EF4-FFF2-40B4-BE49-F238E27FC236}">
                <a16:creationId xmlns:a16="http://schemas.microsoft.com/office/drawing/2014/main" xmlns="" id="{37C8C814-AFBC-45FC-A7BF-E4AB54BF50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543" r="19973"/>
          <a:stretch/>
        </p:blipFill>
        <p:spPr bwMode="auto">
          <a:xfrm>
            <a:off x="7496440" y="1070407"/>
            <a:ext cx="1296144"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celový nástěnný držák na plynovou lahev, 1x plynová lahev o max. Ø 230 mm - 1">
            <a:extLst>
              <a:ext uri="{FF2B5EF4-FFF2-40B4-BE49-F238E27FC236}">
                <a16:creationId xmlns:a16="http://schemas.microsoft.com/office/drawing/2014/main" xmlns="" id="{10132512-F864-4391-B3D2-B831AE3F58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50" t="11746" r="36838" b="11251"/>
          <a:stretch/>
        </p:blipFill>
        <p:spPr bwMode="auto">
          <a:xfrm flipH="1">
            <a:off x="6660232" y="1118939"/>
            <a:ext cx="821734" cy="30301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upremep_xxl_v1_ek_z1.jpg">
            <a:extLst>
              <a:ext uri="{FF2B5EF4-FFF2-40B4-BE49-F238E27FC236}">
                <a16:creationId xmlns:a16="http://schemas.microsoft.com/office/drawing/2014/main" xmlns="" id="{4B60AEB2-BBAC-4E6A-B91B-F76F0F61E3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47" t="3530" r="13223" b="5691"/>
          <a:stretch/>
        </p:blipFill>
        <p:spPr bwMode="auto">
          <a:xfrm>
            <a:off x="6786865" y="4283383"/>
            <a:ext cx="1985007" cy="254404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edical Gas Cylinders - Revival | Medical and Industrial Gases">
            <a:extLst>
              <a:ext uri="{FF2B5EF4-FFF2-40B4-BE49-F238E27FC236}">
                <a16:creationId xmlns:a16="http://schemas.microsoft.com/office/drawing/2014/main" xmlns="" id="{D858CF0E-AE82-4C51-8B67-FDC2E1A50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004" y="1118938"/>
            <a:ext cx="4545212" cy="303014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Medical Gas System, Hospital at Rs 3200/set in Nashik | ID: 17890527630">
            <a:extLst>
              <a:ext uri="{FF2B5EF4-FFF2-40B4-BE49-F238E27FC236}">
                <a16:creationId xmlns:a16="http://schemas.microsoft.com/office/drawing/2014/main" xmlns="" id="{7A487BEF-3B90-40D2-AF1A-FBCFBFEFEE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736" b="16736"/>
          <a:stretch/>
        </p:blipFill>
        <p:spPr bwMode="auto">
          <a:xfrm>
            <a:off x="2390140" y="4197610"/>
            <a:ext cx="3629178" cy="241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85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052736"/>
            <a:ext cx="7772400" cy="1470025"/>
          </a:xfrm>
        </p:spPr>
        <p:txBody>
          <a:bodyPr/>
          <a:lstStyle/>
          <a:p>
            <a:r>
              <a:rPr lang="cs-CZ" dirty="0"/>
              <a:t>Medicinální plyny</a:t>
            </a:r>
            <a:endParaRPr lang="en-US" strike="sngStrike" dirty="0"/>
          </a:p>
        </p:txBody>
      </p:sp>
      <p:sp>
        <p:nvSpPr>
          <p:cNvPr id="3" name="Podnadpis 2"/>
          <p:cNvSpPr>
            <a:spLocks noGrp="1"/>
          </p:cNvSpPr>
          <p:nvPr>
            <p:ph type="subTitle" idx="1"/>
          </p:nvPr>
        </p:nvSpPr>
        <p:spPr>
          <a:xfrm>
            <a:off x="1331640" y="2996952"/>
            <a:ext cx="6400800" cy="432048"/>
          </a:xfrm>
        </p:spPr>
        <p:txBody>
          <a:bodyPr>
            <a:normAutofit fontScale="85000" lnSpcReduction="20000"/>
          </a:bodyPr>
          <a:lstStyle/>
          <a:p>
            <a:r>
              <a:rPr lang="cs-CZ" dirty="0"/>
              <a:t>Přednáška č. X </a:t>
            </a:r>
            <a:r>
              <a:rPr lang="en-US" dirty="0"/>
              <a:t>– </a:t>
            </a:r>
            <a:r>
              <a:rPr lang="cs-CZ" dirty="0"/>
              <a:t>Rozvod medicinálních plynů</a:t>
            </a:r>
            <a:endParaRPr lang="en-US" dirty="0"/>
          </a:p>
        </p:txBody>
      </p:sp>
      <p:sp>
        <p:nvSpPr>
          <p:cNvPr id="7" name="TextovéPole 6">
            <a:extLst>
              <a:ext uri="{FF2B5EF4-FFF2-40B4-BE49-F238E27FC236}">
                <a16:creationId xmlns:a16="http://schemas.microsoft.com/office/drawing/2014/main" xmlns="" id="{25471176-A67F-4140-9619-AF9B845D3BD0}"/>
              </a:ext>
            </a:extLst>
          </p:cNvPr>
          <p:cNvSpPr txBox="1"/>
          <p:nvPr/>
        </p:nvSpPr>
        <p:spPr>
          <a:xfrm>
            <a:off x="3635896" y="2522761"/>
            <a:ext cx="2088232" cy="369332"/>
          </a:xfrm>
          <a:prstGeom prst="rect">
            <a:avLst/>
          </a:prstGeom>
          <a:noFill/>
        </p:spPr>
        <p:txBody>
          <a:bodyPr wrap="square">
            <a:spAutoFit/>
          </a:bodyPr>
          <a:lstStyle/>
          <a:p>
            <a:r>
              <a:rPr lang="cs-CZ" dirty="0"/>
              <a:t>Ing. Ondřej Burian </a:t>
            </a:r>
            <a:endParaRPr lang="en-US" dirty="0"/>
          </a:p>
        </p:txBody>
      </p:sp>
      <p:pic>
        <p:nvPicPr>
          <p:cNvPr id="4" name="Obrázek 3">
            <a:extLst>
              <a:ext uri="{FF2B5EF4-FFF2-40B4-BE49-F238E27FC236}">
                <a16:creationId xmlns:a16="http://schemas.microsoft.com/office/drawing/2014/main" xmlns="" id="{1A28C0AD-B26B-47DA-97BB-99A3540EAB09}"/>
              </a:ext>
            </a:extLst>
          </p:cNvPr>
          <p:cNvPicPr>
            <a:picLocks noChangeAspect="1"/>
          </p:cNvPicPr>
          <p:nvPr/>
        </p:nvPicPr>
        <p:blipFill>
          <a:blip r:embed="rId2"/>
          <a:stretch>
            <a:fillRect/>
          </a:stretch>
        </p:blipFill>
        <p:spPr>
          <a:xfrm>
            <a:off x="3065030" y="3551947"/>
            <a:ext cx="2657888" cy="3093735"/>
          </a:xfrm>
          <a:prstGeom prst="rect">
            <a:avLst/>
          </a:prstGeom>
        </p:spPr>
      </p:pic>
    </p:spTree>
    <p:extLst>
      <p:ext uri="{BB962C8B-B14F-4D97-AF65-F5344CB8AC3E}">
        <p14:creationId xmlns:p14="http://schemas.microsoft.com/office/powerpoint/2010/main" val="2093098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a:extLst>
              <a:ext uri="{FF2B5EF4-FFF2-40B4-BE49-F238E27FC236}">
                <a16:creationId xmlns:a16="http://schemas.microsoft.com/office/drawing/2014/main" xmlns="" id="{A6814B39-A172-4D39-84A2-5AEEB8D1A391}"/>
              </a:ext>
            </a:extLst>
          </p:cNvPr>
          <p:cNvSpPr txBox="1"/>
          <p:nvPr/>
        </p:nvSpPr>
        <p:spPr>
          <a:xfrm>
            <a:off x="359532" y="260648"/>
            <a:ext cx="8424936" cy="369332"/>
          </a:xfrm>
          <a:prstGeom prst="rect">
            <a:avLst/>
          </a:prstGeom>
          <a:noFill/>
        </p:spPr>
        <p:txBody>
          <a:bodyPr wrap="square" rtlCol="0">
            <a:spAutoFit/>
          </a:bodyPr>
          <a:lstStyle/>
          <a:p>
            <a:pPr algn="ctr"/>
            <a:r>
              <a:rPr lang="cs-CZ" dirty="0"/>
              <a:t>Centrální rozvod medicinálních plynů ve zdravotnických zařízeních</a:t>
            </a:r>
          </a:p>
        </p:txBody>
      </p:sp>
      <p:sp>
        <p:nvSpPr>
          <p:cNvPr id="11" name="TextovéPole 10">
            <a:extLst>
              <a:ext uri="{FF2B5EF4-FFF2-40B4-BE49-F238E27FC236}">
                <a16:creationId xmlns:a16="http://schemas.microsoft.com/office/drawing/2014/main" xmlns="" id="{736F253C-288A-4194-A3D7-B5B71A7D79FE}"/>
              </a:ext>
            </a:extLst>
          </p:cNvPr>
          <p:cNvSpPr txBox="1"/>
          <p:nvPr/>
        </p:nvSpPr>
        <p:spPr>
          <a:xfrm>
            <a:off x="389414" y="692696"/>
            <a:ext cx="8352928" cy="3539430"/>
          </a:xfrm>
          <a:prstGeom prst="rect">
            <a:avLst/>
          </a:prstGeom>
          <a:noFill/>
        </p:spPr>
        <p:txBody>
          <a:bodyPr wrap="square" rtlCol="0">
            <a:spAutoFit/>
          </a:bodyPr>
          <a:lstStyle/>
          <a:p>
            <a:pPr algn="just"/>
            <a:r>
              <a:rPr lang="cs-CZ" sz="1400" dirty="0"/>
              <a:t>Z hlediska zásobování zdravotnického zařízení medicinálními plyny se jedná o klíčové zařízení, které slouží k distribuci medicinálních plynů ze skladovacího místa ke koncovým spotřebitelům. </a:t>
            </a:r>
          </a:p>
          <a:p>
            <a:pPr algn="just"/>
            <a:r>
              <a:rPr lang="cs-CZ" sz="1400" dirty="0"/>
              <a:t>Tímto způsobem je řešeno rozvod kyslíku, oxidu dusného, medicinálního plynu a vakua (není MP). V některých případech je řešeno centrálním rozvodem i odsávání anesteziologických plynů z operačních sálů. Distribuce ostatních MP je řešena lokálně pomocí tlakových lahví a nádob z důvodu výrazně menší spotřeby.</a:t>
            </a:r>
          </a:p>
          <a:p>
            <a:pPr algn="just"/>
            <a:endParaRPr lang="cs-CZ" sz="1400" dirty="0"/>
          </a:p>
          <a:p>
            <a:pPr marL="285750" indent="-285750" algn="just">
              <a:buFont typeface="Arial" panose="020B0604020202020204" pitchFamily="34" charset="0"/>
              <a:buChar char="•"/>
            </a:pPr>
            <a:r>
              <a:rPr lang="cs-CZ" sz="1400" dirty="0"/>
              <a:t>Rozvod je zpravidla řešen pomocí měděného potrubí spojeného pájením (vše s příslušnými atesty)</a:t>
            </a:r>
          </a:p>
          <a:p>
            <a:pPr marL="285750" indent="-285750" algn="just">
              <a:buFont typeface="Arial" panose="020B0604020202020204" pitchFamily="34" charset="0"/>
              <a:buChar char="•"/>
            </a:pPr>
            <a:r>
              <a:rPr lang="cs-CZ" sz="1400" dirty="0"/>
              <a:t>Kyslík je zpravidla dodáván do rozvodu ze dvou zdrojů: z hlavního zdroje tvořeného zásobníkem kapalného kyslíku (10 – 20 bar) a odpařovací stanicí a vedlejšího zdroje tvořeného svazkem tlakových láhví (150 – 200 bar). Na distribuční tlak 4 – 5 bar je kyslík redukován příslušnou redukční stanicí. </a:t>
            </a:r>
          </a:p>
          <a:p>
            <a:pPr marL="285750" indent="-285750" algn="just">
              <a:buFont typeface="Arial" panose="020B0604020202020204" pitchFamily="34" charset="0"/>
              <a:buChar char="•"/>
            </a:pPr>
            <a:r>
              <a:rPr lang="cs-CZ" sz="1400" dirty="0"/>
              <a:t>Oxid dusný je dodáván do rozvodu výhradně z tlakových lahví. Skladovací tlak je 50  - 70 bar, distribuční tlak je pak 3,5 – 4 bar. Redukce tlaku je řešena pomocí redukční stanice.</a:t>
            </a:r>
          </a:p>
          <a:p>
            <a:pPr marL="285750" indent="-285750" algn="just">
              <a:buFont typeface="Arial" panose="020B0604020202020204" pitchFamily="34" charset="0"/>
              <a:buChar char="•"/>
            </a:pPr>
            <a:r>
              <a:rPr lang="cs-CZ" sz="1400" dirty="0"/>
              <a:t>Rozvod medicinálního vzduchu je řešen z tlakových nádob, které jsou plněny vzduchovým kompresorem s příslušným medicinálním atestem.</a:t>
            </a:r>
          </a:p>
          <a:p>
            <a:pPr marL="285750" indent="-285750" algn="just">
              <a:buFont typeface="Arial" panose="020B0604020202020204" pitchFamily="34" charset="0"/>
              <a:buChar char="•"/>
            </a:pPr>
            <a:r>
              <a:rPr lang="cs-CZ" sz="1400" dirty="0"/>
              <a:t>Rozvod vakua je řešen do tlakových nádob, které jsou plněny vývěvou s příslušným medicinálním atestem.</a:t>
            </a:r>
          </a:p>
          <a:p>
            <a:pPr marL="285750" indent="-285750" algn="just">
              <a:buFont typeface="Arial" panose="020B0604020202020204" pitchFamily="34" charset="0"/>
              <a:buChar char="•"/>
            </a:pPr>
            <a:endParaRPr lang="cs-CZ" sz="1400" dirty="0"/>
          </a:p>
        </p:txBody>
      </p:sp>
    </p:spTree>
    <p:extLst>
      <p:ext uri="{BB962C8B-B14F-4D97-AF65-F5344CB8AC3E}">
        <p14:creationId xmlns:p14="http://schemas.microsoft.com/office/powerpoint/2010/main" val="893235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a:extLst>
              <a:ext uri="{FF2B5EF4-FFF2-40B4-BE49-F238E27FC236}">
                <a16:creationId xmlns:a16="http://schemas.microsoft.com/office/drawing/2014/main" xmlns="" id="{A6814B39-A172-4D39-84A2-5AEEB8D1A391}"/>
              </a:ext>
            </a:extLst>
          </p:cNvPr>
          <p:cNvSpPr txBox="1"/>
          <p:nvPr/>
        </p:nvSpPr>
        <p:spPr>
          <a:xfrm>
            <a:off x="359532" y="260648"/>
            <a:ext cx="8424936" cy="369332"/>
          </a:xfrm>
          <a:prstGeom prst="rect">
            <a:avLst/>
          </a:prstGeom>
          <a:noFill/>
        </p:spPr>
        <p:txBody>
          <a:bodyPr wrap="square" rtlCol="0">
            <a:spAutoFit/>
          </a:bodyPr>
          <a:lstStyle/>
          <a:p>
            <a:pPr algn="ctr"/>
            <a:r>
              <a:rPr lang="cs-CZ" dirty="0"/>
              <a:t>Centrální rozvod medicinálních plynů ve zdravotnických zařízeních</a:t>
            </a:r>
          </a:p>
        </p:txBody>
      </p:sp>
      <p:sp>
        <p:nvSpPr>
          <p:cNvPr id="11" name="TextovéPole 10">
            <a:extLst>
              <a:ext uri="{FF2B5EF4-FFF2-40B4-BE49-F238E27FC236}">
                <a16:creationId xmlns:a16="http://schemas.microsoft.com/office/drawing/2014/main" xmlns="" id="{736F253C-288A-4194-A3D7-B5B71A7D79FE}"/>
              </a:ext>
            </a:extLst>
          </p:cNvPr>
          <p:cNvSpPr txBox="1"/>
          <p:nvPr/>
        </p:nvSpPr>
        <p:spPr>
          <a:xfrm>
            <a:off x="389414" y="692696"/>
            <a:ext cx="8352928" cy="3539430"/>
          </a:xfrm>
          <a:prstGeom prst="rect">
            <a:avLst/>
          </a:prstGeom>
          <a:noFill/>
        </p:spPr>
        <p:txBody>
          <a:bodyPr wrap="square" rtlCol="0">
            <a:spAutoFit/>
          </a:bodyPr>
          <a:lstStyle/>
          <a:p>
            <a:pPr algn="just"/>
            <a:r>
              <a:rPr lang="cs-CZ" sz="1400" dirty="0"/>
              <a:t>Z hlediska zásobování zdravotnického zařízení medicinálními plyny se jedná o klíčové zařízení, které slouží k distribuci medicinálních plynů ze skladovacího místa ke koncovým spotřebitelům. </a:t>
            </a:r>
          </a:p>
          <a:p>
            <a:pPr algn="just"/>
            <a:r>
              <a:rPr lang="cs-CZ" sz="1400" dirty="0"/>
              <a:t>Tímto způsobem je řešeno rozvod kyslíku, oxidu dusného, medicinálního plynu a vakua (není MP). V některých případech je řešeno centrálním rozvodem i odsávání anesteziologických plynů z operačních sálů. Distribuce ostatních MP je řešena lokálně pomocí tlakových lahví a nádob z důvodu výrazně menší spotřeby.</a:t>
            </a:r>
          </a:p>
          <a:p>
            <a:pPr algn="just"/>
            <a:endParaRPr lang="cs-CZ" sz="1400" dirty="0"/>
          </a:p>
          <a:p>
            <a:pPr marL="285750" indent="-285750" algn="just">
              <a:buFont typeface="Arial" panose="020B0604020202020204" pitchFamily="34" charset="0"/>
              <a:buChar char="•"/>
            </a:pPr>
            <a:r>
              <a:rPr lang="cs-CZ" sz="1400" dirty="0"/>
              <a:t>Rozvod je zpravidla řešen pomocí měděného potrubí spojeného pájením (vše s příslušnými atesty)</a:t>
            </a:r>
          </a:p>
          <a:p>
            <a:pPr marL="285750" indent="-285750" algn="just">
              <a:buFont typeface="Arial" panose="020B0604020202020204" pitchFamily="34" charset="0"/>
              <a:buChar char="•"/>
            </a:pPr>
            <a:r>
              <a:rPr lang="cs-CZ" sz="1400" dirty="0"/>
              <a:t>Kyslík je zpravidla dodáván do rozvodu ze dvou zdrojů: z hlavního zdroje tvořeného zásobníkem kapalného kyslíku (10 – 20 bar) a odpařovací stanicí a vedlejšího zdroje tvořeného svazkem tlakových láhví (150 – 200 bar). Na distribuční tlak 4 – 5 bar je kyslík redukován příslušnou redukční stanicí. </a:t>
            </a:r>
          </a:p>
          <a:p>
            <a:pPr marL="285750" indent="-285750" algn="just">
              <a:buFont typeface="Arial" panose="020B0604020202020204" pitchFamily="34" charset="0"/>
              <a:buChar char="•"/>
            </a:pPr>
            <a:r>
              <a:rPr lang="cs-CZ" sz="1400" dirty="0"/>
              <a:t>Oxid dusný je dodáván do rozvodu výhradně z tlakových lahví. Skladovací tlak je 50  - 70 bar, distribuční tlak je pak 3,5 – 4 bar. Redukce tlaku je řešena pomocí redukční stanice.</a:t>
            </a:r>
          </a:p>
          <a:p>
            <a:pPr marL="285750" indent="-285750" algn="just">
              <a:buFont typeface="Arial" panose="020B0604020202020204" pitchFamily="34" charset="0"/>
              <a:buChar char="•"/>
            </a:pPr>
            <a:r>
              <a:rPr lang="cs-CZ" sz="1400" dirty="0"/>
              <a:t>Rozvod medicinálního vzduchu je řešen z tlakových nádob, které jsou plněny vzduchovým kompresorem s příslušným medicinálním atestem.</a:t>
            </a:r>
          </a:p>
          <a:p>
            <a:pPr marL="285750" indent="-285750" algn="just">
              <a:buFont typeface="Arial" panose="020B0604020202020204" pitchFamily="34" charset="0"/>
              <a:buChar char="•"/>
            </a:pPr>
            <a:r>
              <a:rPr lang="cs-CZ" sz="1400" dirty="0"/>
              <a:t>Rozvod vakua je řešen do tlakových nádob, které jsou plněny vývěvou s příslušným medicinálním atestem.</a:t>
            </a:r>
          </a:p>
          <a:p>
            <a:pPr marL="285750" indent="-285750" algn="just">
              <a:buFont typeface="Arial" panose="020B0604020202020204" pitchFamily="34" charset="0"/>
              <a:buChar char="•"/>
            </a:pPr>
            <a:r>
              <a:rPr lang="cs-CZ" sz="1400" dirty="0"/>
              <a:t>Rozvody medicinálních plynů jsou vyvedeny do koncových distribučních lišt s unikátními koncovkami.</a:t>
            </a:r>
          </a:p>
        </p:txBody>
      </p:sp>
    </p:spTree>
    <p:extLst>
      <p:ext uri="{BB962C8B-B14F-4D97-AF65-F5344CB8AC3E}">
        <p14:creationId xmlns:p14="http://schemas.microsoft.com/office/powerpoint/2010/main" val="4159523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armaceutical and Medical Gases Selection Guide: Types, Features,  Applications | Engineering360">
            <a:extLst>
              <a:ext uri="{FF2B5EF4-FFF2-40B4-BE49-F238E27FC236}">
                <a16:creationId xmlns:a16="http://schemas.microsoft.com/office/drawing/2014/main" xmlns="" id="{65A7B225-FCB9-4836-A6D5-BD16C6459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73" y="764704"/>
            <a:ext cx="8659854" cy="540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harmaceutical and Medical Gases Selection Guide: Types, Features,  Applications | Engineering360">
            <a:extLst>
              <a:ext uri="{FF2B5EF4-FFF2-40B4-BE49-F238E27FC236}">
                <a16:creationId xmlns:a16="http://schemas.microsoft.com/office/drawing/2014/main" xmlns="" id="{490374C3-9F39-4782-985C-695167254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73" y="917104"/>
            <a:ext cx="865985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0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out Us">
            <a:extLst>
              <a:ext uri="{FF2B5EF4-FFF2-40B4-BE49-F238E27FC236}">
                <a16:creationId xmlns:a16="http://schemas.microsoft.com/office/drawing/2014/main" xmlns="" id="{9108DB34-6802-4556-945E-E81B74AB6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20" y="404664"/>
            <a:ext cx="8314359" cy="609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78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D0CE9505-3334-422B-9829-EE92BEA422B4}"/>
              </a:ext>
            </a:extLst>
          </p:cNvPr>
          <p:cNvSpPr txBox="1"/>
          <p:nvPr/>
        </p:nvSpPr>
        <p:spPr>
          <a:xfrm>
            <a:off x="899592" y="241484"/>
            <a:ext cx="7344816" cy="523220"/>
          </a:xfrm>
          <a:prstGeom prst="rect">
            <a:avLst/>
          </a:prstGeom>
          <a:noFill/>
        </p:spPr>
        <p:txBody>
          <a:bodyPr wrap="square" rtlCol="0">
            <a:spAutoFit/>
          </a:bodyPr>
          <a:lstStyle/>
          <a:p>
            <a:pPr algn="ctr"/>
            <a:r>
              <a:rPr lang="cs-CZ" sz="2800" dirty="0"/>
              <a:t>Frakční destilace zkapalněného vzduchu</a:t>
            </a:r>
          </a:p>
        </p:txBody>
      </p:sp>
      <p:sp>
        <p:nvSpPr>
          <p:cNvPr id="5" name="TextovéPole 4">
            <a:extLst>
              <a:ext uri="{FF2B5EF4-FFF2-40B4-BE49-F238E27FC236}">
                <a16:creationId xmlns:a16="http://schemas.microsoft.com/office/drawing/2014/main" xmlns="" id="{DA1B06CC-F5B7-4DD8-8E0F-1D1C5A51326B}"/>
              </a:ext>
            </a:extLst>
          </p:cNvPr>
          <p:cNvSpPr txBox="1"/>
          <p:nvPr/>
        </p:nvSpPr>
        <p:spPr>
          <a:xfrm>
            <a:off x="2775302" y="863423"/>
            <a:ext cx="3312368" cy="369332"/>
          </a:xfrm>
          <a:prstGeom prst="rect">
            <a:avLst/>
          </a:prstGeom>
          <a:noFill/>
        </p:spPr>
        <p:txBody>
          <a:bodyPr wrap="square" rtlCol="0">
            <a:spAutoFit/>
          </a:bodyPr>
          <a:lstStyle/>
          <a:p>
            <a:pPr algn="ctr"/>
            <a:r>
              <a:rPr lang="cs-CZ" dirty="0"/>
              <a:t>1. Krok - zkapalnění vzduchu</a:t>
            </a:r>
          </a:p>
        </p:txBody>
      </p:sp>
      <p:pic>
        <p:nvPicPr>
          <p:cNvPr id="3" name="Obrázek 2">
            <a:extLst>
              <a:ext uri="{FF2B5EF4-FFF2-40B4-BE49-F238E27FC236}">
                <a16:creationId xmlns:a16="http://schemas.microsoft.com/office/drawing/2014/main" xmlns="" id="{2DE3D98A-3212-413E-ACDA-98917F232E77}"/>
              </a:ext>
            </a:extLst>
          </p:cNvPr>
          <p:cNvPicPr>
            <a:picLocks noChangeAspect="1"/>
          </p:cNvPicPr>
          <p:nvPr/>
        </p:nvPicPr>
        <p:blipFill>
          <a:blip r:embed="rId2"/>
          <a:stretch>
            <a:fillRect/>
          </a:stretch>
        </p:blipFill>
        <p:spPr>
          <a:xfrm>
            <a:off x="296832" y="1484784"/>
            <a:ext cx="4134654" cy="4320480"/>
          </a:xfrm>
          <a:prstGeom prst="rect">
            <a:avLst/>
          </a:prstGeom>
        </p:spPr>
      </p:pic>
      <p:pic>
        <p:nvPicPr>
          <p:cNvPr id="6" name="Obrázek 5">
            <a:extLst>
              <a:ext uri="{FF2B5EF4-FFF2-40B4-BE49-F238E27FC236}">
                <a16:creationId xmlns:a16="http://schemas.microsoft.com/office/drawing/2014/main" xmlns="" id="{79ED1316-84C8-4234-8989-FBA3BF927354}"/>
              </a:ext>
            </a:extLst>
          </p:cNvPr>
          <p:cNvPicPr>
            <a:picLocks noChangeAspect="1"/>
          </p:cNvPicPr>
          <p:nvPr/>
        </p:nvPicPr>
        <p:blipFill>
          <a:blip r:embed="rId3"/>
          <a:stretch>
            <a:fillRect/>
          </a:stretch>
        </p:blipFill>
        <p:spPr>
          <a:xfrm>
            <a:off x="3923928" y="2024845"/>
            <a:ext cx="4059182" cy="4032448"/>
          </a:xfrm>
          <a:prstGeom prst="rect">
            <a:avLst/>
          </a:prstGeom>
        </p:spPr>
      </p:pic>
    </p:spTree>
    <p:extLst>
      <p:ext uri="{BB962C8B-B14F-4D97-AF65-F5344CB8AC3E}">
        <p14:creationId xmlns:p14="http://schemas.microsoft.com/office/powerpoint/2010/main" val="84086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D0CE9505-3334-422B-9829-EE92BEA422B4}"/>
              </a:ext>
            </a:extLst>
          </p:cNvPr>
          <p:cNvSpPr txBox="1"/>
          <p:nvPr/>
        </p:nvSpPr>
        <p:spPr>
          <a:xfrm>
            <a:off x="899592" y="241484"/>
            <a:ext cx="7344816" cy="523220"/>
          </a:xfrm>
          <a:prstGeom prst="rect">
            <a:avLst/>
          </a:prstGeom>
          <a:noFill/>
        </p:spPr>
        <p:txBody>
          <a:bodyPr wrap="square" rtlCol="0">
            <a:spAutoFit/>
          </a:bodyPr>
          <a:lstStyle/>
          <a:p>
            <a:pPr algn="ctr"/>
            <a:r>
              <a:rPr lang="cs-CZ" sz="2800" dirty="0"/>
              <a:t>Frakční destilace zkapalněného vzduchu</a:t>
            </a:r>
          </a:p>
        </p:txBody>
      </p:sp>
      <p:sp>
        <p:nvSpPr>
          <p:cNvPr id="5" name="TextovéPole 4">
            <a:extLst>
              <a:ext uri="{FF2B5EF4-FFF2-40B4-BE49-F238E27FC236}">
                <a16:creationId xmlns:a16="http://schemas.microsoft.com/office/drawing/2014/main" xmlns="" id="{DA1B06CC-F5B7-4DD8-8E0F-1D1C5A51326B}"/>
              </a:ext>
            </a:extLst>
          </p:cNvPr>
          <p:cNvSpPr txBox="1"/>
          <p:nvPr/>
        </p:nvSpPr>
        <p:spPr>
          <a:xfrm>
            <a:off x="2771800" y="764704"/>
            <a:ext cx="3312368" cy="369332"/>
          </a:xfrm>
          <a:prstGeom prst="rect">
            <a:avLst/>
          </a:prstGeom>
          <a:noFill/>
        </p:spPr>
        <p:txBody>
          <a:bodyPr wrap="square" rtlCol="0">
            <a:spAutoFit/>
          </a:bodyPr>
          <a:lstStyle/>
          <a:p>
            <a:pPr algn="ctr"/>
            <a:r>
              <a:rPr lang="cs-CZ" dirty="0"/>
              <a:t>2. Krok - destilace vzduchu</a:t>
            </a:r>
          </a:p>
        </p:txBody>
      </p:sp>
      <p:pic>
        <p:nvPicPr>
          <p:cNvPr id="2" name="Obrázek 1">
            <a:extLst>
              <a:ext uri="{FF2B5EF4-FFF2-40B4-BE49-F238E27FC236}">
                <a16:creationId xmlns:a16="http://schemas.microsoft.com/office/drawing/2014/main" xmlns="" id="{30BAA66E-F587-4404-B544-B08E12CB81D6}"/>
              </a:ext>
            </a:extLst>
          </p:cNvPr>
          <p:cNvPicPr>
            <a:picLocks noChangeAspect="1"/>
          </p:cNvPicPr>
          <p:nvPr/>
        </p:nvPicPr>
        <p:blipFill>
          <a:blip r:embed="rId2"/>
          <a:stretch>
            <a:fillRect/>
          </a:stretch>
        </p:blipFill>
        <p:spPr>
          <a:xfrm>
            <a:off x="179512" y="1273146"/>
            <a:ext cx="4042657" cy="3316731"/>
          </a:xfrm>
          <a:prstGeom prst="rect">
            <a:avLst/>
          </a:prstGeom>
        </p:spPr>
      </p:pic>
      <p:pic>
        <p:nvPicPr>
          <p:cNvPr id="3" name="Obrázek 2">
            <a:extLst>
              <a:ext uri="{FF2B5EF4-FFF2-40B4-BE49-F238E27FC236}">
                <a16:creationId xmlns:a16="http://schemas.microsoft.com/office/drawing/2014/main" xmlns="" id="{C23426DC-70B7-4C1B-88D8-D362B139AD34}"/>
              </a:ext>
            </a:extLst>
          </p:cNvPr>
          <p:cNvPicPr>
            <a:picLocks noChangeAspect="1"/>
          </p:cNvPicPr>
          <p:nvPr/>
        </p:nvPicPr>
        <p:blipFill>
          <a:blip r:embed="rId3"/>
          <a:stretch>
            <a:fillRect/>
          </a:stretch>
        </p:blipFill>
        <p:spPr>
          <a:xfrm>
            <a:off x="647563" y="503094"/>
            <a:ext cx="7560841" cy="6191461"/>
          </a:xfrm>
          <a:prstGeom prst="rect">
            <a:avLst/>
          </a:prstGeom>
        </p:spPr>
      </p:pic>
    </p:spTree>
    <p:extLst>
      <p:ext uri="{BB962C8B-B14F-4D97-AF65-F5344CB8AC3E}">
        <p14:creationId xmlns:p14="http://schemas.microsoft.com/office/powerpoint/2010/main" val="406430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D0CE9505-3334-422B-9829-EE92BEA422B4}"/>
              </a:ext>
            </a:extLst>
          </p:cNvPr>
          <p:cNvSpPr txBox="1"/>
          <p:nvPr/>
        </p:nvSpPr>
        <p:spPr>
          <a:xfrm>
            <a:off x="899592" y="241484"/>
            <a:ext cx="7344816" cy="523220"/>
          </a:xfrm>
          <a:prstGeom prst="rect">
            <a:avLst/>
          </a:prstGeom>
          <a:noFill/>
        </p:spPr>
        <p:txBody>
          <a:bodyPr wrap="square" rtlCol="0">
            <a:spAutoFit/>
          </a:bodyPr>
          <a:lstStyle/>
          <a:p>
            <a:pPr algn="ctr"/>
            <a:r>
              <a:rPr lang="cs-CZ" sz="2800" dirty="0"/>
              <a:t>Frakční destilace zkapalněného vzduchu</a:t>
            </a:r>
          </a:p>
        </p:txBody>
      </p:sp>
      <p:sp>
        <p:nvSpPr>
          <p:cNvPr id="5" name="TextovéPole 4">
            <a:extLst>
              <a:ext uri="{FF2B5EF4-FFF2-40B4-BE49-F238E27FC236}">
                <a16:creationId xmlns:a16="http://schemas.microsoft.com/office/drawing/2014/main" xmlns="" id="{DA1B06CC-F5B7-4DD8-8E0F-1D1C5A51326B}"/>
              </a:ext>
            </a:extLst>
          </p:cNvPr>
          <p:cNvSpPr txBox="1"/>
          <p:nvPr/>
        </p:nvSpPr>
        <p:spPr>
          <a:xfrm>
            <a:off x="2771800" y="764704"/>
            <a:ext cx="3312368" cy="369332"/>
          </a:xfrm>
          <a:prstGeom prst="rect">
            <a:avLst/>
          </a:prstGeom>
          <a:noFill/>
        </p:spPr>
        <p:txBody>
          <a:bodyPr wrap="square" rtlCol="0">
            <a:spAutoFit/>
          </a:bodyPr>
          <a:lstStyle/>
          <a:p>
            <a:pPr algn="ctr"/>
            <a:r>
              <a:rPr lang="cs-CZ" dirty="0"/>
              <a:t>2. Krok - destilace vzduchu</a:t>
            </a:r>
          </a:p>
        </p:txBody>
      </p:sp>
      <p:pic>
        <p:nvPicPr>
          <p:cNvPr id="6" name="Obrázek 5">
            <a:extLst>
              <a:ext uri="{FF2B5EF4-FFF2-40B4-BE49-F238E27FC236}">
                <a16:creationId xmlns:a16="http://schemas.microsoft.com/office/drawing/2014/main" xmlns="" id="{2F43ED02-2B21-4D8B-ADD4-985373A18CF7}"/>
              </a:ext>
            </a:extLst>
          </p:cNvPr>
          <p:cNvPicPr>
            <a:picLocks noChangeAspect="1"/>
          </p:cNvPicPr>
          <p:nvPr/>
        </p:nvPicPr>
        <p:blipFill>
          <a:blip r:embed="rId2"/>
          <a:stretch>
            <a:fillRect/>
          </a:stretch>
        </p:blipFill>
        <p:spPr>
          <a:xfrm>
            <a:off x="323528" y="1287924"/>
            <a:ext cx="5400600" cy="4370332"/>
          </a:xfrm>
          <a:prstGeom prst="rect">
            <a:avLst/>
          </a:prstGeom>
        </p:spPr>
      </p:pic>
      <p:pic>
        <p:nvPicPr>
          <p:cNvPr id="7" name="Obrázek 6">
            <a:extLst>
              <a:ext uri="{FF2B5EF4-FFF2-40B4-BE49-F238E27FC236}">
                <a16:creationId xmlns:a16="http://schemas.microsoft.com/office/drawing/2014/main" xmlns="" id="{2A06AAAE-89AF-48DE-94C7-285E20D9E59F}"/>
              </a:ext>
            </a:extLst>
          </p:cNvPr>
          <p:cNvPicPr>
            <a:picLocks noChangeAspect="1"/>
          </p:cNvPicPr>
          <p:nvPr/>
        </p:nvPicPr>
        <p:blipFill>
          <a:blip r:embed="rId3"/>
          <a:stretch>
            <a:fillRect/>
          </a:stretch>
        </p:blipFill>
        <p:spPr>
          <a:xfrm>
            <a:off x="5292080" y="1287924"/>
            <a:ext cx="3758715" cy="3160924"/>
          </a:xfrm>
          <a:prstGeom prst="rect">
            <a:avLst/>
          </a:prstGeom>
        </p:spPr>
      </p:pic>
    </p:spTree>
    <p:extLst>
      <p:ext uri="{BB962C8B-B14F-4D97-AF65-F5344CB8AC3E}">
        <p14:creationId xmlns:p14="http://schemas.microsoft.com/office/powerpoint/2010/main" val="152292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B756465D-ACB1-4FDB-83B7-F126684197DA}"/>
              </a:ext>
            </a:extLst>
          </p:cNvPr>
          <p:cNvPicPr>
            <a:picLocks noChangeAspect="1"/>
          </p:cNvPicPr>
          <p:nvPr/>
        </p:nvPicPr>
        <p:blipFill>
          <a:blip r:embed="rId2"/>
          <a:stretch>
            <a:fillRect/>
          </a:stretch>
        </p:blipFill>
        <p:spPr>
          <a:xfrm>
            <a:off x="193360" y="116632"/>
            <a:ext cx="8757280" cy="3917407"/>
          </a:xfrm>
          <a:prstGeom prst="rect">
            <a:avLst/>
          </a:prstGeom>
        </p:spPr>
      </p:pic>
    </p:spTree>
    <p:extLst>
      <p:ext uri="{BB962C8B-B14F-4D97-AF65-F5344CB8AC3E}">
        <p14:creationId xmlns:p14="http://schemas.microsoft.com/office/powerpoint/2010/main" val="19035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600A2B46-4D30-4117-9470-25B86922CA2F}"/>
              </a:ext>
            </a:extLst>
          </p:cNvPr>
          <p:cNvPicPr>
            <a:picLocks noChangeAspect="1"/>
          </p:cNvPicPr>
          <p:nvPr/>
        </p:nvPicPr>
        <p:blipFill>
          <a:blip r:embed="rId2"/>
          <a:stretch>
            <a:fillRect/>
          </a:stretch>
        </p:blipFill>
        <p:spPr>
          <a:xfrm>
            <a:off x="160820" y="64861"/>
            <a:ext cx="8822359" cy="6728277"/>
          </a:xfrm>
          <a:prstGeom prst="rect">
            <a:avLst/>
          </a:prstGeom>
        </p:spPr>
      </p:pic>
    </p:spTree>
    <p:extLst>
      <p:ext uri="{BB962C8B-B14F-4D97-AF65-F5344CB8AC3E}">
        <p14:creationId xmlns:p14="http://schemas.microsoft.com/office/powerpoint/2010/main" val="1044044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3935</TotalTime>
  <Words>2906</Words>
  <Application>Microsoft Office PowerPoint</Application>
  <PresentationFormat>Předvádění na obrazovce (4:3)</PresentationFormat>
  <Paragraphs>260</Paragraphs>
  <Slides>45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45</vt:i4>
      </vt:variant>
    </vt:vector>
  </HeadingPairs>
  <TitlesOfParts>
    <vt:vector size="51" baseType="lpstr">
      <vt:lpstr>Arial</vt:lpstr>
      <vt:lpstr>Calibri</vt:lpstr>
      <vt:lpstr>Cambria Math</vt:lpstr>
      <vt:lpstr>HelveticaCE</vt:lpstr>
      <vt:lpstr>Symbol</vt:lpstr>
      <vt:lpstr>Motiv systému Office</vt:lpstr>
      <vt:lpstr>Medicinální plyny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Medicinální plyny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Medicinální plyny</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a automatizace jaderných zařízení</dc:title>
  <dc:creator>Burian Ondřej</dc:creator>
  <cp:lastModifiedBy>Prednaska</cp:lastModifiedBy>
  <cp:revision>366</cp:revision>
  <dcterms:created xsi:type="dcterms:W3CDTF">2018-06-04T13:12:56Z</dcterms:created>
  <dcterms:modified xsi:type="dcterms:W3CDTF">2024-10-29T11:23:52Z</dcterms:modified>
</cp:coreProperties>
</file>